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handoutMasterIdLst>
    <p:handoutMasterId r:id="rId53"/>
  </p:handoutMasterIdLst>
  <p:sldIdLst>
    <p:sldId id="664" r:id="rId5"/>
    <p:sldId id="624" r:id="rId6"/>
    <p:sldId id="625" r:id="rId7"/>
    <p:sldId id="256" r:id="rId8"/>
    <p:sldId id="681" r:id="rId9"/>
    <p:sldId id="634" r:id="rId10"/>
    <p:sldId id="652" r:id="rId11"/>
    <p:sldId id="653" r:id="rId12"/>
    <p:sldId id="593" r:id="rId13"/>
    <p:sldId id="654" r:id="rId14"/>
    <p:sldId id="645" r:id="rId15"/>
    <p:sldId id="631" r:id="rId16"/>
    <p:sldId id="641" r:id="rId17"/>
    <p:sldId id="660" r:id="rId18"/>
    <p:sldId id="555" r:id="rId19"/>
    <p:sldId id="506" r:id="rId20"/>
    <p:sldId id="651" r:id="rId21"/>
    <p:sldId id="661" r:id="rId22"/>
    <p:sldId id="558" r:id="rId23"/>
    <p:sldId id="578" r:id="rId24"/>
    <p:sldId id="636" r:id="rId25"/>
    <p:sldId id="518" r:id="rId26"/>
    <p:sldId id="517" r:id="rId27"/>
    <p:sldId id="648" r:id="rId28"/>
    <p:sldId id="649" r:id="rId29"/>
    <p:sldId id="650" r:id="rId30"/>
    <p:sldId id="556" r:id="rId31"/>
    <p:sldId id="577" r:id="rId32"/>
    <p:sldId id="569" r:id="rId33"/>
    <p:sldId id="594" r:id="rId34"/>
    <p:sldId id="604" r:id="rId35"/>
    <p:sldId id="603" r:id="rId36"/>
    <p:sldId id="534" r:id="rId37"/>
    <p:sldId id="617" r:id="rId38"/>
    <p:sldId id="628" r:id="rId39"/>
    <p:sldId id="260" r:id="rId40"/>
    <p:sldId id="682" r:id="rId41"/>
    <p:sldId id="596" r:id="rId42"/>
    <p:sldId id="606" r:id="rId43"/>
    <p:sldId id="314" r:id="rId44"/>
    <p:sldId id="597" r:id="rId45"/>
    <p:sldId id="680" r:id="rId46"/>
    <p:sldId id="635" r:id="rId47"/>
    <p:sldId id="632" r:id="rId48"/>
    <p:sldId id="637" r:id="rId49"/>
    <p:sldId id="607" r:id="rId50"/>
    <p:sldId id="605" r:id="rId5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E680B-2924-80F8-88AC-F2112B3D3539}" name="Church, Sarah  GSA - Sustainability" initials="CS" userId="S::sarah.church@acgov.org::04273023-b29a-453c-b8d6-ebbec8b45716" providerId="AD"/>
  <p188:author id="{0DEE9837-625D-7B33-F519-8043BDB2354A}" name="Kann, Grace, GSA - Sustainability" initials="GK" userId="S::Grace.Kann@acgov.org::4180e4f7-61d0-4a68-884e-6b8f6735955a" providerId="AD"/>
  <p188:author id="{48F88DF7-068C-7DCD-E9DA-30BF69884394}" name="Kann, Grace, GSA - Sustainability" initials="KS" userId="S::grace.kann@acgov.org::4180e4f7-61d0-4a68-884e-6b8f673595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63" autoAdjust="0"/>
  </p:normalViewPr>
  <p:slideViewPr>
    <p:cSldViewPr snapToGrid="0">
      <p:cViewPr varScale="1">
        <p:scale>
          <a:sx n="87" d="100"/>
          <a:sy n="87" d="100"/>
        </p:scale>
        <p:origin x="1476" y="84"/>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CE221E-83ED-4F6C-BA5F-3F9E6FDB6953}" type="datetimeFigureOut">
              <a:rPr lang="en-US"/>
              <a:t>8/28/2024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4CBEF8-5CDE-472B-839B-B8BB0C881006}" type="slidenum">
              <a:rPr/>
              <a:t>‹#›</a:t>
            </a:fld>
            <a:endParaRPr/>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53E5F-CE67-483C-A264-F17AC70E9CA2}" type="datetimeFigureOut">
              <a:rPr lang="en-US"/>
              <a:t>8/28/2024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98AFB-CB0D-4DFE-87B9-B4B0D0DE73CD}" type="slidenum">
              <a:rPr/>
              <a:t>‹#›</a:t>
            </a:fld>
            <a:endParaRPr/>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dirty="0">
                <a:latin typeface="Calibri"/>
                <a:cs typeface="Calibri"/>
              </a:rPr>
              <a:t>Hi, this is {Name and Title, organization you are representing}</a:t>
            </a:r>
          </a:p>
          <a:p>
            <a:pPr marL="285750" indent="-285750">
              <a:buFont typeface="Arial" panose="020B0604020202020204" pitchFamily="34" charset="0"/>
              <a:buChar char="•"/>
            </a:pPr>
            <a:r>
              <a:rPr lang="en-US" sz="2000" dirty="0">
                <a:latin typeface="Calibri"/>
                <a:cs typeface="Calibri"/>
              </a:rPr>
              <a:t>We are in the midst of heat and fire season in the Bay Area, so we are here to provide some guidance to help you prepare and respond to related threats.</a:t>
            </a:r>
          </a:p>
          <a:p>
            <a:pPr marL="285750" indent="-285750">
              <a:buFont typeface="Arial" panose="020B0604020202020204" pitchFamily="34" charset="0"/>
              <a:buChar char="•"/>
            </a:pPr>
            <a:r>
              <a:rPr lang="en-US" sz="2000" dirty="0">
                <a:latin typeface="Calibri"/>
                <a:cs typeface="Calibri"/>
              </a:rPr>
              <a:t>This workshop is designed specifically for organizations or programs who might share this information with others in your community, to prepare for heat waves, wildfire smoke, power shutoffs and more.</a:t>
            </a:r>
          </a:p>
          <a:p>
            <a:pPr marL="285750" indent="-285750">
              <a:buFont typeface="Arial" panose="020B0604020202020204" pitchFamily="34" charset="0"/>
              <a:buChar char="•"/>
            </a:pPr>
            <a:endParaRPr lang="en-US" sz="200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i="1" kern="0" dirty="0"/>
              <a:t>This workshop is based on materials developed by City of San Leandro Sustainability, Alameda County Office of Sustainability and Alameda County Health Emergency Preparedness and Response. When sharing or presenting materials, please provide credit, and modify with care.</a:t>
            </a:r>
          </a:p>
          <a:p>
            <a:pPr marL="285750" indent="-285750">
              <a:buFont typeface="Arial" panose="020B0604020202020204" pitchFamily="34" charset="0"/>
              <a:buChar char="•"/>
            </a:pPr>
            <a:endParaRPr lang="en-US" sz="2000" dirty="0">
              <a:latin typeface="Calibri"/>
              <a:cs typeface="Calibri"/>
            </a:endParaRPr>
          </a:p>
        </p:txBody>
      </p:sp>
    </p:spTree>
    <p:extLst>
      <p:ext uri="{BB962C8B-B14F-4D97-AF65-F5344CB8AC3E}">
        <p14:creationId xmlns:p14="http://schemas.microsoft.com/office/powerpoint/2010/main" val="7790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our local preparedness social medias to stay up to date on events in the County </a:t>
            </a:r>
          </a:p>
        </p:txBody>
      </p:sp>
      <p:sp>
        <p:nvSpPr>
          <p:cNvPr id="4" name="Slide Number Placeholder 3"/>
          <p:cNvSpPr>
            <a:spLocks noGrp="1"/>
          </p:cNvSpPr>
          <p:nvPr>
            <p:ph type="sldNum" sz="quarter" idx="5"/>
          </p:nvPr>
        </p:nvSpPr>
        <p:spPr/>
        <p:txBody>
          <a:bodyPr/>
          <a:lstStyle/>
          <a:p>
            <a:fld id="{6BB98AFB-CB0D-4DFE-87B9-B4B0D0DE73CD}" type="slidenum">
              <a:rPr lang="en-US" smtClean="0"/>
              <a:t>10</a:t>
            </a:fld>
            <a:endParaRPr lang="en-US"/>
          </a:p>
        </p:txBody>
      </p:sp>
    </p:spTree>
    <p:extLst>
      <p:ext uri="{BB962C8B-B14F-4D97-AF65-F5344CB8AC3E}">
        <p14:creationId xmlns:p14="http://schemas.microsoft.com/office/powerpoint/2010/main" val="99702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Depending on the severity and type of disaster, you could receive an evacuation order, evacuation warning, or shelter in place order </a:t>
            </a:r>
          </a:p>
          <a:p>
            <a:pPr marL="171450" indent="-171450">
              <a:buFont typeface="Arial" panose="020B0604020202020204" pitchFamily="34" charset="0"/>
              <a:buChar char="•"/>
            </a:pPr>
            <a:r>
              <a:rPr lang="en-US" dirty="0">
                <a:latin typeface="Calibri"/>
                <a:cs typeface="Calibri"/>
              </a:rPr>
              <a:t>an evacuation order means leave immediately because your life is in danger </a:t>
            </a:r>
          </a:p>
          <a:p>
            <a:pPr marL="171450" indent="-171450">
              <a:buFont typeface="Arial" panose="020B0604020202020204" pitchFamily="34" charset="0"/>
              <a:buChar char="•"/>
            </a:pPr>
            <a:r>
              <a:rPr lang="en-US" dirty="0">
                <a:latin typeface="Calibri"/>
                <a:cs typeface="Calibri"/>
              </a:rPr>
              <a:t>an evacuation warning means there is a serious threat, and you should get ready to go and you should go now if people or animals need extra time</a:t>
            </a:r>
          </a:p>
          <a:p>
            <a:pPr marL="171450" indent="-171450">
              <a:buFont typeface="Arial" panose="020B0604020202020204" pitchFamily="34" charset="0"/>
              <a:buChar char="•"/>
            </a:pPr>
            <a:r>
              <a:rPr lang="en-US" dirty="0">
                <a:latin typeface="Calibri"/>
                <a:cs typeface="Calibri"/>
              </a:rPr>
              <a:t>shelter in place means stay indoors and take precautions </a:t>
            </a:r>
          </a:p>
          <a:p>
            <a:pPr marL="628650" lvl="1" indent="-171450">
              <a:buFont typeface="Arial" panose="020B0604020202020204" pitchFamily="34" charset="0"/>
              <a:buChar char="•"/>
            </a:pPr>
            <a:r>
              <a:rPr lang="en-US" dirty="0">
                <a:latin typeface="Calibri"/>
                <a:cs typeface="Calibri"/>
              </a:rPr>
              <a:t>for example, when the air quality is very unhealthy for the general public </a:t>
            </a:r>
          </a:p>
        </p:txBody>
      </p:sp>
      <p:sp>
        <p:nvSpPr>
          <p:cNvPr id="4" name="Slide Number Placeholder 3"/>
          <p:cNvSpPr>
            <a:spLocks noGrp="1"/>
          </p:cNvSpPr>
          <p:nvPr>
            <p:ph type="sldNum" sz="quarter" idx="5"/>
          </p:nvPr>
        </p:nvSpPr>
        <p:spPr/>
        <p:txBody>
          <a:bodyPr/>
          <a:lstStyle/>
          <a:p>
            <a:fld id="{6BB98AFB-CB0D-4DFE-87B9-B4B0D0DE73CD}" type="slidenum">
              <a:rPr lang="en-US"/>
              <a:t>11</a:t>
            </a:fld>
            <a:endParaRPr lang="en-US"/>
          </a:p>
        </p:txBody>
      </p:sp>
    </p:spTree>
    <p:extLst>
      <p:ext uri="{BB962C8B-B14F-4D97-AF65-F5344CB8AC3E}">
        <p14:creationId xmlns:p14="http://schemas.microsoft.com/office/powerpoint/2010/main" val="118486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County uses a tool called </a:t>
            </a:r>
            <a:r>
              <a:rPr lang="en-US" dirty="0" err="1"/>
              <a:t>Genasys</a:t>
            </a:r>
            <a:r>
              <a:rPr lang="en-US" dirty="0"/>
              <a:t> Protect (formerly </a:t>
            </a:r>
            <a:r>
              <a:rPr lang="en-US" dirty="0" err="1"/>
              <a:t>ZoneHaven</a:t>
            </a:r>
            <a:r>
              <a:rPr lang="en-US" dirty="0"/>
              <a:t>) to help communities prepare for evacuations BEFORE a disaster strikes. </a:t>
            </a:r>
            <a:r>
              <a:rPr lang="en-US" dirty="0" err="1"/>
              <a:t>Genasys</a:t>
            </a:r>
            <a:r>
              <a:rPr lang="en-US" dirty="0"/>
              <a:t> Protect works with local emergency planners and first responders to guide decision making around if, when, and where to order evacuations, while prioritizing the most vulnerable areas </a:t>
            </a:r>
          </a:p>
          <a:p>
            <a:endParaRPr lang="en-US" dirty="0"/>
          </a:p>
          <a:p>
            <a:r>
              <a:rPr lang="en-US" dirty="0"/>
              <a:t>You can download the </a:t>
            </a:r>
            <a:r>
              <a:rPr lang="en-US" dirty="0" err="1"/>
              <a:t>Genasys</a:t>
            </a:r>
            <a:r>
              <a:rPr lang="en-US" dirty="0"/>
              <a:t> Protect app with a smartphone or search your zone at protect.genasys.com/search </a:t>
            </a:r>
          </a:p>
          <a:p>
            <a:pPr marL="171450" indent="-171450">
              <a:buFont typeface="Arial" panose="020B0604020202020204" pitchFamily="34" charset="0"/>
              <a:buChar char="•"/>
            </a:pPr>
            <a:r>
              <a:rPr lang="en-US" dirty="0"/>
              <a:t>from there, you can enter your address to check the status of your area and share your location with </a:t>
            </a:r>
            <a:r>
              <a:rPr lang="en-US" dirty="0" err="1"/>
              <a:t>Genasys</a:t>
            </a:r>
            <a:r>
              <a:rPr lang="en-US" dirty="0"/>
              <a:t> for automatic population of data </a:t>
            </a:r>
          </a:p>
          <a:p>
            <a:pPr marL="171450" indent="-171450">
              <a:buFont typeface="Arial" panose="020B0604020202020204" pitchFamily="34" charset="0"/>
              <a:buChar char="•"/>
            </a:pPr>
            <a:r>
              <a:rPr lang="en-US" dirty="0"/>
              <a:t>if the zone is activated for an evacuation order, evacuation warning, or shelter in place, you will see additional information regarding the reason for the activation </a:t>
            </a:r>
          </a:p>
        </p:txBody>
      </p:sp>
      <p:sp>
        <p:nvSpPr>
          <p:cNvPr id="4" name="Slide Number Placeholder 3"/>
          <p:cNvSpPr>
            <a:spLocks noGrp="1"/>
          </p:cNvSpPr>
          <p:nvPr>
            <p:ph type="sldNum" sz="quarter" idx="5"/>
          </p:nvPr>
        </p:nvSpPr>
        <p:spPr/>
        <p:txBody>
          <a:bodyPr/>
          <a:lstStyle/>
          <a:p>
            <a:fld id="{6BB98AFB-CB0D-4DFE-87B9-B4B0D0DE73CD}" type="slidenum">
              <a:rPr lang="en-US" smtClean="0"/>
              <a:t>12</a:t>
            </a:fld>
            <a:endParaRPr lang="en-US"/>
          </a:p>
        </p:txBody>
      </p:sp>
    </p:spTree>
    <p:extLst>
      <p:ext uri="{BB962C8B-B14F-4D97-AF65-F5344CB8AC3E}">
        <p14:creationId xmlns:p14="http://schemas.microsoft.com/office/powerpoint/2010/main" val="154480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latin typeface="Calibri"/>
                <a:cs typeface="Calibri"/>
              </a:rPr>
              <a:t>Safe drinking water may not be available during or after many climate related disasters </a:t>
            </a:r>
          </a:p>
          <a:p>
            <a:pPr marL="285750" indent="-285750">
              <a:buFont typeface="Calibri"/>
              <a:buChar char="-"/>
            </a:pPr>
            <a:r>
              <a:rPr lang="en-US" dirty="0">
                <a:latin typeface="Calibri"/>
                <a:cs typeface="Calibri"/>
              </a:rPr>
              <a:t>In addition to having a supply of bottled water, it is also helpful to learn how to treat water </a:t>
            </a:r>
          </a:p>
          <a:p>
            <a:pPr marL="285750" indent="-285750">
              <a:buFont typeface="Calibri"/>
              <a:buChar char="-"/>
            </a:pPr>
            <a:r>
              <a:rPr lang="en-US" dirty="0">
                <a:latin typeface="Calibri"/>
                <a:cs typeface="Calibri"/>
              </a:rPr>
              <a:t>The best method to treating water is to boil it</a:t>
            </a:r>
          </a:p>
          <a:p>
            <a:pPr marL="1143000" lvl="1" indent="-285750">
              <a:buFont typeface="Calibri"/>
              <a:buChar char="-"/>
            </a:pPr>
            <a:r>
              <a:rPr lang="en-US" dirty="0">
                <a:latin typeface="Calibri"/>
                <a:cs typeface="Calibri"/>
              </a:rPr>
              <a:t>this will kill bacteria, viruses, and parasites </a:t>
            </a:r>
          </a:p>
          <a:p>
            <a:pPr marL="1143000" lvl="1" indent="-285750">
              <a:buFont typeface="Calibri"/>
              <a:buChar char="-"/>
            </a:pPr>
            <a:r>
              <a:rPr lang="en-US" dirty="0">
                <a:latin typeface="Calibri"/>
                <a:cs typeface="Calibri"/>
              </a:rPr>
              <a:t>Boil for 1 minute at elevations below 6,500 ft </a:t>
            </a:r>
          </a:p>
          <a:p>
            <a:pPr marL="1143000" lvl="1" indent="-285750">
              <a:buFont typeface="Calibri"/>
              <a:buChar char="-"/>
            </a:pPr>
            <a:r>
              <a:rPr lang="en-US" dirty="0">
                <a:latin typeface="Calibri"/>
                <a:cs typeface="Calibri"/>
              </a:rPr>
              <a:t>And boil for 3 minutes at elevations above 6,500 ft </a:t>
            </a:r>
          </a:p>
          <a:p>
            <a:pPr marL="285750" indent="-285750">
              <a:buFont typeface="Calibri"/>
              <a:buChar char="-"/>
            </a:pPr>
            <a:r>
              <a:rPr lang="en-US" dirty="0">
                <a:latin typeface="Calibri"/>
                <a:cs typeface="Calibri"/>
              </a:rPr>
              <a:t>Disinfecting water will kill most viruses and bacteria </a:t>
            </a:r>
          </a:p>
          <a:p>
            <a:pPr marL="1143000" lvl="1" indent="-285750">
              <a:buFont typeface="Calibri"/>
              <a:buChar char="-"/>
            </a:pPr>
            <a:r>
              <a:rPr lang="en-US" dirty="0">
                <a:latin typeface="Calibri"/>
                <a:cs typeface="Calibri"/>
              </a:rPr>
              <a:t>Add 8 drops or about 1/8 of a teaspoon of 5-9% unscented household bleach to 1 gallon of water </a:t>
            </a:r>
          </a:p>
          <a:p>
            <a:pPr marL="1143000" lvl="1" indent="-285750">
              <a:buFont typeface="Calibri"/>
              <a:buChar char="-"/>
            </a:pPr>
            <a:r>
              <a:rPr lang="en-US" dirty="0">
                <a:latin typeface="Calibri"/>
                <a:cs typeface="Calibri"/>
              </a:rPr>
              <a:t>Mix well and wait 30 minutes before using </a:t>
            </a:r>
          </a:p>
          <a:p>
            <a:pPr marL="285750" indent="-285750">
              <a:buFont typeface="Calibri"/>
              <a:buChar char="-"/>
            </a:pPr>
            <a:r>
              <a:rPr lang="en-US" dirty="0">
                <a:latin typeface="Calibri"/>
                <a:cs typeface="Calibri"/>
              </a:rPr>
              <a:t>Lastly, filtering water can remove parasites </a:t>
            </a:r>
          </a:p>
          <a:p>
            <a:pPr marL="1143000" lvl="1" indent="-285750">
              <a:buFont typeface="Calibri"/>
              <a:buChar char="-"/>
            </a:pPr>
            <a:r>
              <a:rPr lang="en-US" dirty="0">
                <a:latin typeface="Calibri"/>
                <a:cs typeface="Calibri"/>
              </a:rPr>
              <a:t>There are multiple types of water filters so just follow the manufacturer's instructions </a:t>
            </a:r>
          </a:p>
          <a:p>
            <a:pPr marL="1143000" lvl="1" indent="-285750">
              <a:buFont typeface="Calibri"/>
              <a:buChar char="-"/>
            </a:pPr>
            <a:r>
              <a:rPr lang="en-US" dirty="0">
                <a:latin typeface="Calibri"/>
                <a:cs typeface="Calibri"/>
              </a:rPr>
              <a:t>Note, filtered water might need additional treatment to be safe </a:t>
            </a:r>
          </a:p>
        </p:txBody>
      </p:sp>
      <p:sp>
        <p:nvSpPr>
          <p:cNvPr id="4" name="Slide Number Placeholder 3"/>
          <p:cNvSpPr>
            <a:spLocks noGrp="1"/>
          </p:cNvSpPr>
          <p:nvPr>
            <p:ph type="sldNum" sz="quarter" idx="5"/>
          </p:nvPr>
        </p:nvSpPr>
        <p:spPr/>
        <p:txBody>
          <a:bodyPr/>
          <a:lstStyle/>
          <a:p>
            <a:fld id="{6BB98AFB-CB0D-4DFE-87B9-B4B0D0DE73CD}" type="slidenum">
              <a:rPr lang="en-US"/>
              <a:t>13</a:t>
            </a:fld>
            <a:endParaRPr lang="en-US"/>
          </a:p>
        </p:txBody>
      </p:sp>
    </p:spTree>
    <p:extLst>
      <p:ext uri="{BB962C8B-B14F-4D97-AF65-F5344CB8AC3E}">
        <p14:creationId xmlns:p14="http://schemas.microsoft.com/office/powerpoint/2010/main" val="3239068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visual is borrowed from FEMA’s Ready.gov, the emergency preparedness website, which shows a way to think about how residents can stay connected to one another. </a:t>
            </a:r>
          </a:p>
          <a:p>
            <a:endParaRPr lang="en-US" dirty="0"/>
          </a:p>
          <a:p>
            <a:r>
              <a:rPr lang="en-US" dirty="0"/>
              <a:t>This graphic highlights writing out phone numbers and names for an emergency contact, out-of-town contact, and neighborhood meeting places. In the sections for additional information, you can add information for community organizations and support networks that may help you during a disaster. </a:t>
            </a:r>
          </a:p>
          <a:p>
            <a:endParaRPr lang="en-US" dirty="0"/>
          </a:p>
          <a:p>
            <a:r>
              <a:rPr lang="en-US" dirty="0"/>
              <a:t>Write out your emergency contacts to see who you might need to check on, get in touch with, or ask for help during extreme weather events. </a:t>
            </a:r>
          </a:p>
          <a:p>
            <a:endParaRPr lang="en-US" dirty="0"/>
          </a:p>
        </p:txBody>
      </p:sp>
      <p:sp>
        <p:nvSpPr>
          <p:cNvPr id="4" name="Slide Number Placeholder 3"/>
          <p:cNvSpPr>
            <a:spLocks noGrp="1"/>
          </p:cNvSpPr>
          <p:nvPr>
            <p:ph type="sldNum" sz="quarter" idx="5"/>
          </p:nvPr>
        </p:nvSpPr>
        <p:spPr/>
        <p:txBody>
          <a:bodyPr/>
          <a:lstStyle/>
          <a:p>
            <a:fld id="{0A86BE3E-AB95-482E-9524-D5FF704BF224}" type="slidenum">
              <a:rPr lang="en-US" smtClean="0"/>
              <a:t>14</a:t>
            </a:fld>
            <a:endParaRPr lang="en-US"/>
          </a:p>
        </p:txBody>
      </p:sp>
    </p:spTree>
    <p:extLst>
      <p:ext uri="{BB962C8B-B14F-4D97-AF65-F5344CB8AC3E}">
        <p14:creationId xmlns:p14="http://schemas.microsoft.com/office/powerpoint/2010/main" val="266371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review heat and its impacts </a:t>
            </a:r>
          </a:p>
        </p:txBody>
      </p:sp>
    </p:spTree>
    <p:extLst>
      <p:ext uri="{BB962C8B-B14F-4D97-AF65-F5344CB8AC3E}">
        <p14:creationId xmlns:p14="http://schemas.microsoft.com/office/powerpoint/2010/main" val="2092069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dirty="0"/>
              <a:t>In general, an extreme heat day in Alameda County is defined as days where the temperature is above 92.6 degrees. However, each city has a more accurate representation of an extreme heat day for that area. Extreme heat days range in temperature in the County from 88.3 degrees in Oakland, up to 102.7 degrees in Livermore. </a:t>
            </a:r>
          </a:p>
          <a:p>
            <a:pPr marL="174625" indent="-174625">
              <a:buFont typeface="Arial" panose="020B0604020202020204" pitchFamily="34" charset="0"/>
              <a:buChar char="•"/>
            </a:pPr>
            <a:endParaRPr lang="en-US" dirty="0">
              <a:cs typeface="Calibri"/>
            </a:endParaRPr>
          </a:p>
          <a:p>
            <a:pPr marL="174625" indent="-174625">
              <a:buFont typeface="Arial" panose="020B0604020202020204" pitchFamily="34" charset="0"/>
              <a:buChar char="•"/>
            </a:pPr>
            <a:r>
              <a:rPr lang="en-US" dirty="0" err="1">
                <a:cs typeface="Calibri"/>
              </a:rPr>
              <a:t>CalAdapt</a:t>
            </a:r>
            <a:r>
              <a:rPr lang="en-US" dirty="0">
                <a:cs typeface="Calibri"/>
              </a:rPr>
              <a:t>, which is a database for climate data, shows that regionally across Alameda County we are expecting about 5 extreme heat days annually. This is expected to go up to about 16 days by mid century. </a:t>
            </a:r>
          </a:p>
          <a:p>
            <a:pPr marL="174625" indent="-174625">
              <a:buFont typeface="Arial" panose="020B0604020202020204" pitchFamily="34" charset="0"/>
              <a:buChar char="•"/>
            </a:pPr>
            <a:r>
              <a:rPr lang="en-US" dirty="0">
                <a:cs typeface="Calibri"/>
              </a:rPr>
              <a:t>Even thought right now you can have relief during the night, as we get further into high temperatures, the nights are getting hotter, so you won’t get that relief from the high temperatures at night </a:t>
            </a:r>
          </a:p>
          <a:p>
            <a:pPr marL="174625" indent="-174625">
              <a:buFont typeface="Arial" panose="020B0604020202020204" pitchFamily="34" charset="0"/>
              <a:buChar char="•"/>
            </a:pPr>
            <a:endParaRPr lang="en-US" sz="1700" dirty="0">
              <a:cs typeface="Calibri" panose="020F0502020204030204"/>
            </a:endParaRPr>
          </a:p>
          <a:p>
            <a:pPr marL="174683" indent="-174683">
              <a:buFont typeface="Arial" panose="020B0604020202020204" pitchFamily="34" charset="0"/>
              <a:buChar char="•"/>
            </a:pPr>
            <a:endParaRPr lang="en-US" sz="1700" dirty="0">
              <a:cs typeface="Calibri" panose="020F0502020204030204"/>
            </a:endParaRPr>
          </a:p>
          <a:p>
            <a:pPr marL="174625" indent="-174625">
              <a:buFont typeface="Arial" panose="020B0604020202020204" pitchFamily="34" charset="0"/>
              <a:buChar char="•"/>
            </a:pPr>
            <a:r>
              <a:rPr lang="en-US" sz="1300" i="1" dirty="0"/>
              <a:t>[As a reference, in parts of our County, extreme heat days are defined as days where the temperature is above 92.6 degrees.]</a:t>
            </a:r>
            <a:endParaRPr lang="en-US" sz="1300" i="1" dirty="0">
              <a:cs typeface="Calibri"/>
            </a:endParaRPr>
          </a:p>
        </p:txBody>
      </p:sp>
    </p:spTree>
    <p:extLst>
      <p:ext uri="{BB962C8B-B14F-4D97-AF65-F5344CB8AC3E}">
        <p14:creationId xmlns:p14="http://schemas.microsoft.com/office/powerpoint/2010/main" val="1448117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heat vulnerability from a composite map based on census tracts and represents the social and environmental factors that contribute to community heat vulnerability in Alameda County </a:t>
            </a:r>
          </a:p>
          <a:p>
            <a:endParaRPr lang="en-US" dirty="0"/>
          </a:p>
          <a:p>
            <a:r>
              <a:rPr lang="en-US" dirty="0"/>
              <a:t>Overlapping social vulnerabilities and built environment factors, such as a high percentage of lower income people and renters, lower tree canopy cover, and older housing without air conditioning, make areas of the County particularly vulnerable to extreme heat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number of vulnerability factors related to heat </a:t>
            </a:r>
          </a:p>
          <a:p>
            <a:endParaRPr lang="en-US" dirty="0"/>
          </a:p>
          <a:p>
            <a:r>
              <a:rPr lang="en-US" dirty="0"/>
              <a:t>And areas with the highest heat vulnerability in the County appear in Oakland, San Leandro, and Hayward </a:t>
            </a:r>
          </a:p>
        </p:txBody>
      </p:sp>
      <p:sp>
        <p:nvSpPr>
          <p:cNvPr id="4" name="Slide Number Placeholder 3"/>
          <p:cNvSpPr>
            <a:spLocks noGrp="1"/>
          </p:cNvSpPr>
          <p:nvPr>
            <p:ph type="sldNum" sz="quarter" idx="5"/>
          </p:nvPr>
        </p:nvSpPr>
        <p:spPr/>
        <p:txBody>
          <a:bodyPr/>
          <a:lstStyle/>
          <a:p>
            <a:fld id="{6BB98AFB-CB0D-4DFE-87B9-B4B0D0DE73CD}" type="slidenum">
              <a:rPr lang="en-US"/>
              <a:t>17</a:t>
            </a:fld>
            <a:endParaRPr lang="en-US"/>
          </a:p>
        </p:txBody>
      </p:sp>
    </p:spTree>
    <p:extLst>
      <p:ext uri="{BB962C8B-B14F-4D97-AF65-F5344CB8AC3E}">
        <p14:creationId xmlns:p14="http://schemas.microsoft.com/office/powerpoint/2010/main" val="3585927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Heat exhaustion and heat stroke are two types of heat illness that can affect people during an extreme heat event </a:t>
            </a:r>
          </a:p>
          <a:p>
            <a:pPr marL="285750" indent="-285750">
              <a:buFont typeface="Arial"/>
              <a:buChar char="•"/>
            </a:pPr>
            <a:endParaRPr lang="en-US" dirty="0"/>
          </a:p>
          <a:p>
            <a:pPr marL="285750" indent="-285750">
              <a:buFont typeface="Arial"/>
              <a:buChar char="•"/>
            </a:pPr>
            <a:r>
              <a:rPr lang="en-US" dirty="0"/>
              <a:t>This image was developed with information from the public health department and describes some of the symptoms for heat exhaustion and heat stroke </a:t>
            </a:r>
          </a:p>
          <a:p>
            <a:pPr marL="285750" indent="-285750">
              <a:buFont typeface="Arial"/>
              <a:buChar char="•"/>
            </a:pPr>
            <a:r>
              <a:rPr lang="en-US" dirty="0"/>
              <a:t>When there is an extreme heat event, you want to keep an eye out for: headaches, dizziness, nausea, and loss of consciousness. </a:t>
            </a:r>
          </a:p>
          <a:p>
            <a:pPr marL="285750" indent="-285750">
              <a:buFont typeface="Arial"/>
              <a:buChar char="•"/>
            </a:pPr>
            <a:r>
              <a:rPr lang="en-US" dirty="0"/>
              <a:t>Heat exhaustion can look similar to heat stoke. Both are serious, but heat stroke is potentially life threatening </a:t>
            </a:r>
          </a:p>
          <a:p>
            <a:pPr marL="285750" indent="-285750">
              <a:buFont typeface="Arial"/>
              <a:buChar char="•"/>
            </a:pPr>
            <a:r>
              <a:rPr lang="en-US" dirty="0"/>
              <a:t>Someone experiencing heat stroke may not sweat and may show confusion </a:t>
            </a:r>
          </a:p>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18</a:t>
            </a:fld>
            <a:endParaRPr lang="en-US"/>
          </a:p>
        </p:txBody>
      </p:sp>
    </p:spTree>
    <p:extLst>
      <p:ext uri="{BB962C8B-B14F-4D97-AF65-F5344CB8AC3E}">
        <p14:creationId xmlns:p14="http://schemas.microsoft.com/office/powerpoint/2010/main" val="2946912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a:buFont typeface="Arial,Sans-Serif" panose="020B0604020202020204" pitchFamily="34" charset="0"/>
              <a:buChar char="•"/>
            </a:pPr>
            <a:r>
              <a:rPr lang="en-US" dirty="0"/>
              <a:t>So who is the most vulnerable to extreme heat? </a:t>
            </a:r>
          </a:p>
          <a:p>
            <a:pPr marL="165100" indent="-165100">
              <a:buFont typeface="Arial,Sans-Serif" panose="020B0604020202020204" pitchFamily="34" charset="0"/>
              <a:buChar char="•"/>
            </a:pPr>
            <a:endParaRPr lang="en-US" dirty="0"/>
          </a:p>
          <a:p>
            <a:pPr marL="165100" indent="-165100">
              <a:buFont typeface="Arial,Sans-Serif" panose="020B0604020202020204" pitchFamily="34" charset="0"/>
              <a:buChar char="•"/>
            </a:pPr>
            <a:r>
              <a:rPr lang="en-US" dirty="0"/>
              <a:t>People with pre-existing health conditions may be more sensitive to heat.</a:t>
            </a:r>
          </a:p>
          <a:p>
            <a:pPr marL="165100" indent="-165100">
              <a:buFont typeface="Arial,Sans-Serif" panose="020B0604020202020204" pitchFamily="34" charset="0"/>
              <a:buChar char="•"/>
            </a:pPr>
            <a:r>
              <a:rPr lang="en-US" dirty="0">
                <a:cs typeface="Calibri"/>
              </a:rPr>
              <a:t>Older adults are more sensitive because they tend to sweat less which is one of the ways that the body keeps cool </a:t>
            </a:r>
          </a:p>
          <a:p>
            <a:pPr marL="165100" indent="-165100">
              <a:buFont typeface="Arial,Sans-Serif" panose="020B0604020202020204" pitchFamily="34" charset="0"/>
              <a:buChar char="•"/>
            </a:pPr>
            <a:r>
              <a:rPr lang="en-US" dirty="0">
                <a:cs typeface="Calibri"/>
              </a:rPr>
              <a:t>People who are unhoused, they experience constant outdoor exposure </a:t>
            </a:r>
          </a:p>
          <a:p>
            <a:pPr marL="165100" indent="-165100">
              <a:buFont typeface="Arial,Sans-Serif" panose="020B0604020202020204" pitchFamily="34" charset="0"/>
              <a:buChar char="•"/>
            </a:pPr>
            <a:r>
              <a:rPr lang="en-US" dirty="0">
                <a:cs typeface="Calibri"/>
              </a:rPr>
              <a:t>People living in homes without air conditioning or who cannot run the air conditioning due to costs are at risk since they can’t feel relief from the AC </a:t>
            </a:r>
          </a:p>
          <a:p>
            <a:pPr marL="165100" indent="-165100">
              <a:buFont typeface="Arial,Sans-Serif" panose="020B0604020202020204" pitchFamily="34" charset="0"/>
              <a:buChar char="•"/>
            </a:pPr>
            <a:r>
              <a:rPr lang="en-US" dirty="0">
                <a:cs typeface="Calibri"/>
              </a:rPr>
              <a:t>Outdoor workers such as those who work in construction, landscaping, public works, or agriculture are exposed to extreme heat during work hours </a:t>
            </a:r>
          </a:p>
          <a:p>
            <a:pPr marL="165100" indent="-165100">
              <a:buFont typeface="Arial,Sans-Serif" panose="020B0604020202020204" pitchFamily="34" charset="0"/>
              <a:buChar char="•"/>
            </a:pPr>
            <a:r>
              <a:rPr lang="en-US" dirty="0">
                <a:cs typeface="Calibri"/>
              </a:rPr>
              <a:t>And People who are socially isolated have a significant risk of becoming injured or passing away due to heat related illness if they don’t have someone checking in on them </a:t>
            </a:r>
          </a:p>
          <a:p>
            <a:pPr marL="165100" indent="-165100">
              <a:buFont typeface="Arial,Sans-Serif" panose="020B0604020202020204" pitchFamily="34" charset="0"/>
              <a:buChar char="•"/>
            </a:pPr>
            <a:r>
              <a:rPr lang="en-US" dirty="0">
                <a:cs typeface="Calibri"/>
              </a:rPr>
              <a:t>Intersecting vulnerabilities will also increase risk </a:t>
            </a:r>
          </a:p>
          <a:p>
            <a:pPr marL="622300" lvl="1" indent="-165100">
              <a:buFont typeface="Arial,Sans-Serif" panose="020B0604020202020204" pitchFamily="34" charset="0"/>
              <a:buChar char="•"/>
            </a:pPr>
            <a:r>
              <a:rPr lang="en-US" dirty="0">
                <a:cs typeface="Calibri"/>
              </a:rPr>
              <a:t>For example, an older adult who lives alone has a greater risk factor to extreme heat </a:t>
            </a:r>
          </a:p>
          <a:p>
            <a:pPr marL="0" indent="0">
              <a:buFont typeface="Arial" panose="020B0604020202020204" pitchFamily="34" charset="0"/>
              <a:buNone/>
            </a:pPr>
            <a:endParaRPr lang="en-US" sz="1400" dirty="0"/>
          </a:p>
          <a:p>
            <a:pPr marL="0" indent="0">
              <a:buFont typeface="Arial" panose="020B0604020202020204" pitchFamily="34" charset="0"/>
              <a:buNone/>
            </a:pPr>
            <a:endParaRPr lang="en-US" sz="600" dirty="0"/>
          </a:p>
          <a:p>
            <a:endParaRPr lang="en-US" sz="600" dirty="0"/>
          </a:p>
          <a:p>
            <a:endParaRPr lang="en-US" sz="600" dirty="0"/>
          </a:p>
          <a:p>
            <a:endParaRPr lang="en-US" sz="600" dirty="0"/>
          </a:p>
          <a:p>
            <a:endParaRPr lang="en-US" sz="600" dirty="0"/>
          </a:p>
          <a:p>
            <a:r>
              <a:rPr lang="en-US" sz="600" dirty="0"/>
              <a:t>https://www.cdph.ca.gov/Programs/EPO/Pages/BI_Natural-Disasters_Extreme-Heat_Seniors-and-Heat-Illness.aspx</a:t>
            </a:r>
            <a:endParaRPr lang="en-US" dirty="0"/>
          </a:p>
          <a:p>
            <a:r>
              <a:rPr lang="en-US" sz="600" dirty="0"/>
              <a:t>https://www.cdph.ca.gov/Programs/EPO/Pages/BI_Natural-Disasters_Extreme-Heat_Tips-for-Preventing-Heat-Related-Illness.aspx</a:t>
            </a:r>
            <a:endParaRPr lang="en-US" sz="600" dirty="0">
              <a:cs typeface="Calibri"/>
            </a:endParaRPr>
          </a:p>
          <a:p>
            <a:endParaRPr lang="en-US" sz="600" dirty="0"/>
          </a:p>
          <a:p>
            <a:r>
              <a:rPr lang="en-US" sz="600" dirty="0"/>
              <a:t>Image source: EPA: Climate Change and the Health of Older Adults</a:t>
            </a:r>
            <a:endParaRPr lang="en-US" sz="600" dirty="0">
              <a:cs typeface="Calibri"/>
            </a:endParaRPr>
          </a:p>
        </p:txBody>
      </p:sp>
    </p:spTree>
    <p:extLst>
      <p:ext uri="{BB962C8B-B14F-4D97-AF65-F5344CB8AC3E}">
        <p14:creationId xmlns:p14="http://schemas.microsoft.com/office/powerpoint/2010/main" val="302828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pPr>
            <a:r>
              <a:rPr lang="en-US" sz="1700" dirty="0"/>
              <a:t>A little bit about us and why we’re providing this training today:</a:t>
            </a:r>
          </a:p>
          <a:p>
            <a:pPr marL="0" indent="0">
              <a:buFont typeface="Arial,Sans-Serif" panose="020B0604020202020204" pitchFamily="34" charset="0"/>
              <a:buNone/>
            </a:pPr>
            <a:endParaRPr lang="en-US" sz="1700" dirty="0"/>
          </a:p>
          <a:p>
            <a:pPr marL="0" indent="0">
              <a:buFont typeface="Arial,Sans-Serif" panose="020B0604020202020204" pitchFamily="34" charset="0"/>
              <a:buNone/>
            </a:pPr>
            <a:endParaRPr lang="en-US" dirty="0"/>
          </a:p>
          <a:p>
            <a:pPr marL="285750" indent="-285750">
              <a:buFont typeface="Arial,Sans-Serif" panose="020B0604020202020204" pitchFamily="34" charset="0"/>
              <a:buChar char="•"/>
            </a:pPr>
            <a:r>
              <a:rPr lang="en-US" dirty="0"/>
              <a:t>[Provide background information about who is leading the training, the various offices]</a:t>
            </a:r>
          </a:p>
          <a:p>
            <a:pPr marL="285750" marR="0" lvl="0"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dirty="0"/>
              <a:t>{add information about your city or program here, and how participants might access slides or additional information after the presentation}</a:t>
            </a:r>
          </a:p>
          <a:p>
            <a:pPr marL="285750" indent="-285750">
              <a:buFont typeface="Arial,Sans-Serif" panose="020B0604020202020204" pitchFamily="34" charset="0"/>
              <a:buChar char="•"/>
            </a:pPr>
            <a:endParaRPr lang="en-US" dirty="0"/>
          </a:p>
          <a:p>
            <a:endParaRPr lang="en-US" dirty="0"/>
          </a:p>
        </p:txBody>
      </p:sp>
    </p:spTree>
    <p:extLst>
      <p:ext uri="{BB962C8B-B14F-4D97-AF65-F5344CB8AC3E}">
        <p14:creationId xmlns:p14="http://schemas.microsoft.com/office/powerpoint/2010/main" val="235373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So how can you prepare and stay safe? </a:t>
            </a:r>
          </a:p>
          <a:p>
            <a:pPr marL="285750" indent="-285750">
              <a:buFont typeface="Arial"/>
              <a:buChar char="•"/>
            </a:pPr>
            <a:endParaRPr lang="en-US" dirty="0"/>
          </a:p>
          <a:p>
            <a:pPr marL="285750" indent="-285750">
              <a:buFont typeface="Arial"/>
              <a:buChar char="•"/>
            </a:pPr>
            <a:r>
              <a:rPr lang="en-US" dirty="0"/>
              <a:t>You should drink plenty of cool water and stay hydrated </a:t>
            </a:r>
          </a:p>
          <a:p>
            <a:pPr marL="285750" indent="-285750">
              <a:buFont typeface="Arial"/>
              <a:buChar char="•"/>
            </a:pPr>
            <a:r>
              <a:rPr lang="en-US" dirty="0"/>
              <a:t>Stay in air conditioning as much as possible, especially when the temperature is in the high 90s</a:t>
            </a:r>
          </a:p>
          <a:p>
            <a:pPr marL="285750" indent="-285750">
              <a:buFont typeface="Arial"/>
              <a:buChar char="•"/>
            </a:pPr>
            <a:r>
              <a:rPr lang="en-US" dirty="0"/>
              <a:t>Wear loose, lightweight, and light-colored clothing </a:t>
            </a:r>
          </a:p>
          <a:p>
            <a:pPr marL="285750" indent="-285750">
              <a:buFont typeface="Arial"/>
              <a:buChar char="•"/>
            </a:pPr>
            <a:r>
              <a:rPr lang="en-US" dirty="0"/>
              <a:t>Shower or bathe in cool water </a:t>
            </a:r>
          </a:p>
          <a:p>
            <a:pPr marL="285750" indent="-285750">
              <a:buFont typeface="Arial"/>
              <a:buChar char="•"/>
            </a:pPr>
            <a:r>
              <a:rPr lang="en-US" dirty="0"/>
              <a:t>And place cool clothes on your neck, hands, and feet </a:t>
            </a:r>
          </a:p>
          <a:p>
            <a:pPr marL="285750" indent="-285750">
              <a:buFont typeface="Arial"/>
              <a:buChar char="•"/>
            </a:pPr>
            <a:r>
              <a:rPr lang="en-US" dirty="0"/>
              <a:t>Avoid strenuous activities, especially outdoors</a:t>
            </a:r>
          </a:p>
          <a:p>
            <a:pPr marL="285750" indent="-285750">
              <a:buFont typeface="Arial"/>
              <a:buChar char="•"/>
            </a:pPr>
            <a:r>
              <a:rPr lang="en-US" dirty="0"/>
              <a:t>And you can visit a cooling center. Cooling centers are a great resources to utilize during extreme heat events. These are public places where people can go to access air conditioning during building operational hours such as a library or community center. The best cooling centers are places that you already know and already have a relationship with. </a:t>
            </a:r>
          </a:p>
          <a:p>
            <a:pPr marL="285750" indent="-285750">
              <a:buFont typeface="Arial"/>
              <a:buChar char="•"/>
            </a:pPr>
            <a:r>
              <a:rPr lang="en-US" dirty="0"/>
              <a:t>Lastly, if you are able, check in on your family, friends, and neighbors, especially those who are living alone to make sure they are okay during extreme heat events </a:t>
            </a:r>
          </a:p>
          <a:p>
            <a:pPr marL="285750" indent="-285750">
              <a:buFont typeface="Arial"/>
              <a:buChar char="•"/>
            </a:pPr>
            <a:endParaRPr lang="en-US" dirty="0"/>
          </a:p>
          <a:p>
            <a:endParaRPr lang="en-US" sz="1500" dirty="0"/>
          </a:p>
          <a:p>
            <a:endParaRPr lang="en-US" baseline="0" dirty="0"/>
          </a:p>
          <a:p>
            <a:r>
              <a:rPr lang="en-US" baseline="0" dirty="0"/>
              <a:t>https://www.cdph.ca.gov/Programs/EPO/Pages/BI_Natural-Disasters_Extreme-Heat_Seniors-and-Heat-Illness.aspx</a:t>
            </a:r>
            <a:endParaRPr lang="en-US" baseline="0" dirty="0">
              <a:cs typeface="Calibri"/>
            </a:endParaRPr>
          </a:p>
          <a:p>
            <a:endParaRPr lang="en-US" baseline="0" dirty="0"/>
          </a:p>
        </p:txBody>
      </p:sp>
    </p:spTree>
    <p:extLst>
      <p:ext uri="{BB962C8B-B14F-4D97-AF65-F5344CB8AC3E}">
        <p14:creationId xmlns:p14="http://schemas.microsoft.com/office/powerpoint/2010/main" val="4025286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rest of the presentation, we will cover specific threats, including how the threats might change with the changing climate, best practices, and protective actions.</a:t>
            </a:r>
          </a:p>
          <a:p>
            <a:r>
              <a:rPr lang="en-US" dirty="0"/>
              <a:t> First, we will address wildfires and related hazards.</a:t>
            </a:r>
          </a:p>
        </p:txBody>
      </p:sp>
      <p:sp>
        <p:nvSpPr>
          <p:cNvPr id="4" name="Slide Number Placeholder 3"/>
          <p:cNvSpPr>
            <a:spLocks noGrp="1"/>
          </p:cNvSpPr>
          <p:nvPr>
            <p:ph type="sldNum" sz="quarter" idx="5"/>
          </p:nvPr>
        </p:nvSpPr>
        <p:spPr/>
        <p:txBody>
          <a:bodyPr/>
          <a:lstStyle/>
          <a:p>
            <a:fld id="{6BB98AFB-CB0D-4DFE-87B9-B4B0D0DE73CD}" type="slidenum">
              <a:rPr lang="en-US"/>
              <a:t>21</a:t>
            </a:fld>
            <a:endParaRPr lang="en-US"/>
          </a:p>
        </p:txBody>
      </p:sp>
    </p:spTree>
    <p:extLst>
      <p:ext uri="{BB962C8B-B14F-4D97-AF65-F5344CB8AC3E}">
        <p14:creationId xmlns:p14="http://schemas.microsoft.com/office/powerpoint/2010/main" val="2229027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a:p>
            <a:pPr marL="171450" indent="-171450">
              <a:buFont typeface="Arial,Sans-Serif"/>
              <a:buChar char="•"/>
            </a:pPr>
            <a:r>
              <a:rPr lang="en-US" dirty="0"/>
              <a:t>With climate change, we have higher temperatures as well as snow melt happening sooner. </a:t>
            </a:r>
            <a:endParaRPr lang="en-US" dirty="0">
              <a:cs typeface="Calibri" panose="020F0502020204030204"/>
            </a:endParaRPr>
          </a:p>
          <a:p>
            <a:pPr marL="171450" indent="-171450">
              <a:buFont typeface="Arial,Sans-Serif"/>
              <a:buChar char="•"/>
            </a:pPr>
            <a:r>
              <a:rPr lang="en-US" dirty="0"/>
              <a:t>Both of these conditions combined result in a longer, drier season which leads to more frequent and severe wildfires. </a:t>
            </a:r>
            <a:endParaRPr lang="en-US" dirty="0">
              <a:cs typeface="Calibri" panose="020F0502020204030204"/>
            </a:endParaRPr>
          </a:p>
          <a:p>
            <a:endParaRPr lang="en-US" i="1" dirty="0"/>
          </a:p>
          <a:p>
            <a:r>
              <a:rPr lang="en-US" i="1" dirty="0"/>
              <a:t>Image Credit:</a:t>
            </a:r>
            <a:r>
              <a:rPr lang="en-US" i="1" baseline="0" dirty="0"/>
              <a:t> Union of Concerned Scientists. https://www.ucsusa.org/global-warming/science-and-impacts/impacts/infographic-wildfires-climate-change.html#.WqGJ2OjwaM8</a:t>
            </a:r>
            <a:r>
              <a:rPr lang="en-US" i="1" dirty="0"/>
              <a:t> </a:t>
            </a:r>
            <a:endParaRPr lang="en-US" i="1" dirty="0">
              <a:cs typeface="Calibri"/>
            </a:endParaRPr>
          </a:p>
        </p:txBody>
      </p:sp>
      <p:sp>
        <p:nvSpPr>
          <p:cNvPr id="4" name="Slide Number Placeholder 3"/>
          <p:cNvSpPr>
            <a:spLocks noGrp="1"/>
          </p:cNvSpPr>
          <p:nvPr>
            <p:ph type="sldNum" sz="quarter" idx="10"/>
          </p:nvPr>
        </p:nvSpPr>
        <p:spPr>
          <a:xfrm>
            <a:off x="5046400" y="6447278"/>
            <a:ext cx="3860588" cy="340570"/>
          </a:xfrm>
          <a:prstGeom prst="rect">
            <a:avLst/>
          </a:prstGeom>
        </p:spPr>
        <p:txBody>
          <a:bodyPr lIns="88139" tIns="44070" rIns="88139" bIns="44070"/>
          <a:lstStyle/>
          <a:p>
            <a:fld id="{FBE68ABF-22C4-4F96-93B8-1651416462C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88801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a:t>Also due to dry conditions, what used to be a 5 month fire season in 1970, is now 7 months of fire season. This is our new normal. We're seeing this happen year after year and that is resulting in smoke events, fire risk, power shutoffs, and more for the Bay Area </a:t>
            </a:r>
          </a:p>
          <a:p>
            <a:endParaRPr lang="en-US" i="1" dirty="0">
              <a:cs typeface="Calibri" panose="020F0502020204030204"/>
            </a:endParaRPr>
          </a:p>
          <a:p>
            <a:r>
              <a:rPr lang="en-US" i="1" dirty="0"/>
              <a:t>Image Credit:</a:t>
            </a:r>
            <a:r>
              <a:rPr lang="en-US" i="1" baseline="0" dirty="0"/>
              <a:t> Union of Concerned Scientists. https://www.ucsusa.org/global-warming/science-and-impacts/impacts/infographic-wildfires-climate-change.html#.WqGJ2OjwaM8</a:t>
            </a:r>
            <a:r>
              <a:rPr lang="en-US" i="1" dirty="0"/>
              <a:t> </a:t>
            </a:r>
            <a:endParaRPr lang="en-US" i="1" dirty="0">
              <a:cs typeface="Calibri"/>
            </a:endParaRPr>
          </a:p>
        </p:txBody>
      </p:sp>
      <p:sp>
        <p:nvSpPr>
          <p:cNvPr id="4" name="Slide Number Placeholder 3"/>
          <p:cNvSpPr>
            <a:spLocks noGrp="1"/>
          </p:cNvSpPr>
          <p:nvPr>
            <p:ph type="sldNum" sz="quarter" idx="10"/>
          </p:nvPr>
        </p:nvSpPr>
        <p:spPr>
          <a:xfrm>
            <a:off x="5046400" y="6447278"/>
            <a:ext cx="3860588" cy="340570"/>
          </a:xfrm>
          <a:prstGeom prst="rect">
            <a:avLst/>
          </a:prstGeom>
        </p:spPr>
        <p:txBody>
          <a:bodyPr lIns="88139" tIns="44070" rIns="88139" bIns="44070"/>
          <a:lstStyle/>
          <a:p>
            <a:fld id="{FBE68ABF-22C4-4F96-93B8-1651416462C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878759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Here is a map of the wildfire severity zone in Alameda County </a:t>
            </a:r>
          </a:p>
          <a:p>
            <a:pPr marL="171450" indent="-171450">
              <a:buFont typeface="Calibri"/>
              <a:buChar char="-"/>
            </a:pPr>
            <a:r>
              <a:rPr lang="en-US" dirty="0">
                <a:latin typeface="Calibri"/>
                <a:cs typeface="Calibri"/>
              </a:rPr>
              <a:t>As you can see, the East Bay Hills, the central county, and areas in the southeast section of the county have a very high wildfire severity </a:t>
            </a:r>
          </a:p>
          <a:p>
            <a:pPr marL="171450" indent="-171450">
              <a:buFont typeface="Calibri"/>
              <a:buChar char="-"/>
            </a:pPr>
            <a:r>
              <a:rPr lang="en-US" dirty="0">
                <a:latin typeface="Calibri"/>
                <a:cs typeface="Calibri"/>
              </a:rPr>
              <a:t>Factors such as fire likelihood, fire behavior, fire history, existing and potential fuel (natural vegetation), terrain, weather, etc. Are used to classify the lands </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6BB98AFB-CB0D-4DFE-87B9-B4B0D0DE73CD}" type="slidenum">
              <a:rPr lang="en-US"/>
              <a:t>24</a:t>
            </a:fld>
            <a:endParaRPr lang="en-US"/>
          </a:p>
        </p:txBody>
      </p:sp>
    </p:spTree>
    <p:extLst>
      <p:ext uri="{BB962C8B-B14F-4D97-AF65-F5344CB8AC3E}">
        <p14:creationId xmlns:p14="http://schemas.microsoft.com/office/powerpoint/2010/main" val="1722193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allow extra travel time, older adults and people with disabilities may consider evacuating during evacuation warnings or at any point that they feel unsafe. Never wait to be told to leave an unsafe situation</a:t>
            </a:r>
          </a:p>
          <a:p>
            <a:endParaRPr lang="en-US" dirty="0">
              <a:latin typeface="Calibri"/>
              <a:cs typeface="Calibri"/>
            </a:endParaRPr>
          </a:p>
          <a:p>
            <a:endParaRPr lang="en-US" dirty="0">
              <a:latin typeface="Calibri"/>
              <a:cs typeface="Calibri"/>
            </a:endParaRPr>
          </a:p>
          <a:p>
            <a:r>
              <a:rPr lang="en-US" dirty="0">
                <a:latin typeface="Calibri"/>
                <a:cs typeface="Calibri"/>
              </a:rPr>
              <a:t>Read slide </a:t>
            </a:r>
          </a:p>
        </p:txBody>
      </p:sp>
      <p:sp>
        <p:nvSpPr>
          <p:cNvPr id="4" name="Slide Number Placeholder 3"/>
          <p:cNvSpPr>
            <a:spLocks noGrp="1"/>
          </p:cNvSpPr>
          <p:nvPr>
            <p:ph type="sldNum" sz="quarter" idx="5"/>
          </p:nvPr>
        </p:nvSpPr>
        <p:spPr/>
        <p:txBody>
          <a:bodyPr/>
          <a:lstStyle/>
          <a:p>
            <a:fld id="{6BB98AFB-CB0D-4DFE-87B9-B4B0D0DE73CD}" type="slidenum">
              <a:rPr lang="en-US"/>
              <a:t>25</a:t>
            </a:fld>
            <a:endParaRPr lang="en-US"/>
          </a:p>
        </p:txBody>
      </p:sp>
    </p:spTree>
    <p:extLst>
      <p:ext uri="{BB962C8B-B14F-4D97-AF65-F5344CB8AC3E}">
        <p14:creationId xmlns:p14="http://schemas.microsoft.com/office/powerpoint/2010/main" val="3354534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dirty="0">
                <a:latin typeface="Calibri"/>
                <a:cs typeface="Calibri"/>
              </a:rPr>
              <a:t>In the last 10 years, over half of the wildfires in the US have been caused by humans (according to the USDA Forest Service)</a:t>
            </a:r>
          </a:p>
          <a:p>
            <a:pPr marL="285750" indent="-285750">
              <a:buFont typeface="Calibri"/>
              <a:buChar char="-"/>
            </a:pPr>
            <a:r>
              <a:rPr lang="en-US" dirty="0">
                <a:latin typeface="Calibri"/>
                <a:cs typeface="Calibri"/>
              </a:rPr>
              <a:t>So how can you prepare and stay safe?</a:t>
            </a:r>
          </a:p>
          <a:p>
            <a:pPr marL="1143000" lvl="1" indent="-285750">
              <a:buFont typeface="Calibri"/>
              <a:buChar char="-"/>
            </a:pPr>
            <a:r>
              <a:rPr lang="en-US" dirty="0">
                <a:latin typeface="Calibri"/>
                <a:cs typeface="Calibri"/>
              </a:rPr>
              <a:t>Be very aware when burning debris, using electrical equipment, starting campfires, and lighting fireworks</a:t>
            </a:r>
          </a:p>
          <a:p>
            <a:pPr marL="1143000" lvl="1" indent="-285750">
              <a:buFont typeface="Calibri"/>
              <a:buChar char="-"/>
            </a:pPr>
            <a:r>
              <a:rPr lang="en-US" dirty="0">
                <a:latin typeface="Calibri"/>
                <a:cs typeface="Calibri"/>
              </a:rPr>
              <a:t>Make sure to thoroughly put out any human started fires </a:t>
            </a:r>
          </a:p>
          <a:p>
            <a:pPr marL="285750" indent="-285750">
              <a:buFont typeface="Calibri"/>
              <a:buChar char="-"/>
            </a:pPr>
            <a:r>
              <a:rPr lang="en-US" dirty="0">
                <a:latin typeface="Calibri"/>
                <a:cs typeface="Calibri"/>
              </a:rPr>
              <a:t>Know how to exit each room in at least two ways in case you must evacuate </a:t>
            </a:r>
            <a:endParaRPr lang="en-US" dirty="0"/>
          </a:p>
          <a:p>
            <a:pPr marL="285750" indent="-285750">
              <a:buFont typeface="Calibri"/>
              <a:buChar char="-"/>
            </a:pPr>
            <a:r>
              <a:rPr lang="en-US" dirty="0">
                <a:latin typeface="Calibri"/>
                <a:cs typeface="Calibri"/>
              </a:rPr>
              <a:t>Install smoke detectors and make sure to change the batteries</a:t>
            </a:r>
          </a:p>
          <a:p>
            <a:pPr marL="1143000" lvl="1" indent="-285750">
              <a:buFont typeface="Calibri"/>
              <a:buChar char="-"/>
            </a:pPr>
            <a:r>
              <a:rPr lang="en-US" dirty="0">
                <a:latin typeface="Calibri"/>
                <a:cs typeface="Calibri"/>
              </a:rPr>
              <a:t>Have a smoke detector in each bedroom and in the hallway outside the bedrooms</a:t>
            </a:r>
          </a:p>
          <a:p>
            <a:pPr marL="1143000" lvl="1" indent="-285750">
              <a:buFont typeface="Calibri"/>
              <a:buChar char="-"/>
            </a:pPr>
            <a:endParaRPr lang="en-US" dirty="0">
              <a:latin typeface="Calibri"/>
              <a:cs typeface="Calibri"/>
            </a:endParaRPr>
          </a:p>
          <a:p>
            <a:pPr marL="0" indent="0">
              <a:buFont typeface="Calibri"/>
              <a:buNone/>
            </a:pPr>
            <a:r>
              <a:rPr lang="en-US" dirty="0">
                <a:latin typeface="Calibri"/>
                <a:cs typeface="Calibri"/>
              </a:rPr>
              <a:t>If you are a homeowner: </a:t>
            </a:r>
          </a:p>
          <a:p>
            <a:pPr marL="285750" indent="-285750">
              <a:buFont typeface="Calibri"/>
              <a:buChar char="-"/>
            </a:pPr>
            <a:r>
              <a:rPr lang="en-US" dirty="0">
                <a:latin typeface="Calibri"/>
                <a:cs typeface="Calibri"/>
              </a:rPr>
              <a:t>Create defensible space </a:t>
            </a:r>
          </a:p>
          <a:p>
            <a:pPr marL="742950" lvl="1" indent="-285750">
              <a:buFont typeface="Calibri"/>
              <a:buChar char="-"/>
            </a:pPr>
            <a:r>
              <a:rPr lang="en-US" dirty="0">
                <a:latin typeface="Calibri"/>
                <a:cs typeface="Calibri"/>
              </a:rPr>
              <a:t>This means reducing fire fuel (vegetation)</a:t>
            </a:r>
          </a:p>
          <a:p>
            <a:pPr marL="1200150" lvl="2" indent="-285750">
              <a:buFont typeface="Calibri"/>
              <a:buChar char="-"/>
            </a:pPr>
            <a:r>
              <a:rPr lang="en-US" dirty="0">
                <a:latin typeface="Calibri"/>
                <a:cs typeface="Calibri"/>
              </a:rPr>
              <a:t>In zone 0, 0-5 ft away from the house </a:t>
            </a:r>
          </a:p>
          <a:p>
            <a:pPr marL="1657350" lvl="3" indent="-285750">
              <a:buFont typeface="Calibri"/>
              <a:buChar char="-"/>
            </a:pPr>
            <a:r>
              <a:rPr lang="en-US" dirty="0">
                <a:latin typeface="Calibri"/>
                <a:cs typeface="Calibri"/>
              </a:rPr>
              <a:t>Use hardscape materials like gravel which is not combustible </a:t>
            </a:r>
          </a:p>
          <a:p>
            <a:pPr marL="1657350" lvl="3" indent="-285750">
              <a:buFont typeface="Calibri"/>
              <a:buChar char="-"/>
            </a:pPr>
            <a:r>
              <a:rPr lang="en-US" dirty="0">
                <a:latin typeface="Calibri"/>
                <a:cs typeface="Calibri"/>
              </a:rPr>
              <a:t>Remove dead brush and leaves from the gutters, roof, and deck </a:t>
            </a:r>
          </a:p>
          <a:p>
            <a:pPr marL="1200150" lvl="2" indent="-285750">
              <a:buFont typeface="Calibri"/>
              <a:buChar char="-"/>
            </a:pPr>
            <a:r>
              <a:rPr lang="en-US" dirty="0">
                <a:latin typeface="Calibri"/>
                <a:cs typeface="Calibri"/>
              </a:rPr>
              <a:t>In zone 1, 5-30 ft away from the house, and zone 2, 30-100 ft away from the house </a:t>
            </a:r>
          </a:p>
          <a:p>
            <a:pPr marL="1657350" lvl="3" indent="-285750">
              <a:buFont typeface="Calibri"/>
              <a:buChar char="-"/>
            </a:pPr>
            <a:r>
              <a:rPr lang="en-US" dirty="0">
                <a:latin typeface="Calibri"/>
                <a:cs typeface="Calibri"/>
              </a:rPr>
              <a:t>Mow annual grass to a maximum of 4 inches </a:t>
            </a:r>
          </a:p>
          <a:p>
            <a:pPr marL="1657350" lvl="3" indent="-285750">
              <a:buFont typeface="Calibri"/>
              <a:buChar char="-"/>
            </a:pPr>
            <a:r>
              <a:rPr lang="en-US" dirty="0">
                <a:latin typeface="Calibri"/>
                <a:cs typeface="Calibri"/>
              </a:rPr>
              <a:t>Remove dead brush and leaves from the yard </a:t>
            </a:r>
          </a:p>
          <a:p>
            <a:pPr marL="1657350" lvl="3" indent="-285750">
              <a:buFont typeface="Calibri"/>
              <a:buChar char="-"/>
            </a:pPr>
            <a:r>
              <a:rPr lang="en-US" dirty="0">
                <a:latin typeface="Calibri"/>
                <a:cs typeface="Calibri"/>
              </a:rPr>
              <a:t>Regularly trim trees and shrubs </a:t>
            </a:r>
          </a:p>
          <a:p>
            <a:pPr marL="285750" indent="-285750">
              <a:buFont typeface="Calibri"/>
              <a:buChar char="-"/>
            </a:pPr>
            <a:r>
              <a:rPr lang="en-US" dirty="0">
                <a:latin typeface="Calibri"/>
                <a:cs typeface="Calibri"/>
              </a:rPr>
              <a:t>Store combustible materials, such as propane tanks and firewood, at least 30 feet away from your home </a:t>
            </a:r>
          </a:p>
          <a:p>
            <a:pPr marL="285750" indent="-285750">
              <a:buFont typeface="Calibri"/>
              <a:buChar char="-"/>
            </a:pPr>
            <a:r>
              <a:rPr lang="en-US" dirty="0">
                <a:latin typeface="Calibri"/>
                <a:cs typeface="Calibri"/>
              </a:rPr>
              <a:t>Use your hose to spray water over your yard and roof, if a fire is on the way and you have time </a:t>
            </a:r>
          </a:p>
          <a:p>
            <a:pPr marL="285750" indent="-285750">
              <a:buFont typeface="Calibri"/>
              <a:buChar char="-"/>
            </a:pPr>
            <a:r>
              <a:rPr lang="en-US" dirty="0">
                <a:latin typeface="Calibri"/>
                <a:cs typeface="Calibri"/>
              </a:rPr>
              <a:t>Update your home with fire smart upgrades, if possible </a:t>
            </a:r>
          </a:p>
          <a:p>
            <a:pPr marL="1143000" lvl="1" indent="-285750">
              <a:buFont typeface="Calibri"/>
              <a:buChar char="-"/>
            </a:pPr>
            <a:r>
              <a:rPr lang="en-US" dirty="0">
                <a:latin typeface="Calibri"/>
                <a:cs typeface="Calibri"/>
              </a:rPr>
              <a:t>Build your roof with metal, clay, or tile instead of wood or shingles to reduce flammability </a:t>
            </a:r>
          </a:p>
          <a:p>
            <a:pPr marL="1143000" lvl="1" indent="-285750">
              <a:buFont typeface="Calibri"/>
              <a:buChar char="-"/>
            </a:pPr>
            <a:r>
              <a:rPr lang="en-US" dirty="0">
                <a:latin typeface="Calibri"/>
                <a:cs typeface="Calibri"/>
              </a:rPr>
              <a:t>Cover vent openings with metal mesh to reduce openings for embers </a:t>
            </a:r>
          </a:p>
          <a:p>
            <a:pPr marL="1143000" lvl="1" indent="-285750">
              <a:buFont typeface="Calibri"/>
              <a:buChar char="-"/>
            </a:pPr>
            <a:r>
              <a:rPr lang="en-US" dirty="0">
                <a:latin typeface="Calibri"/>
                <a:cs typeface="Calibri"/>
              </a:rPr>
              <a:t>Install dual-paned windows to reduce the chance of glass breaking </a:t>
            </a:r>
          </a:p>
          <a:p>
            <a:pPr marL="1143000" lvl="1" indent="-285750">
              <a:buFont typeface="Calibri"/>
              <a:buChar char="-"/>
            </a:pPr>
            <a:r>
              <a:rPr lang="en-US" dirty="0">
                <a:latin typeface="Calibri"/>
                <a:cs typeface="Calibri"/>
              </a:rPr>
              <a:t>Use ignition resistant building materials for house siding such as stucco instead of wood products such as panels or shingles </a:t>
            </a:r>
          </a:p>
          <a:p>
            <a:pPr marL="1143000" lvl="1" indent="-285750">
              <a:buFont typeface="Calibri"/>
              <a:buChar char="-"/>
            </a:pPr>
            <a:r>
              <a:rPr lang="en-US" dirty="0">
                <a:latin typeface="Calibri"/>
                <a:cs typeface="Calibri"/>
              </a:rPr>
              <a:t>Install a metal fence instead of a wooden fence </a:t>
            </a:r>
          </a:p>
          <a:p>
            <a:pPr marL="857250" lvl="1" indent="0">
              <a:buFont typeface="Calibri"/>
              <a:buNone/>
            </a:pPr>
            <a:r>
              <a:rPr lang="en-US" dirty="0">
                <a:latin typeface="Calibri"/>
                <a:cs typeface="Calibri"/>
              </a:rPr>
              <a:t>Consider your options for insurance. In fire-prone areas, residents not served by insurance companies can purchase from the California Fair Access to Insurance Requirements (FAIR) Plan </a:t>
            </a:r>
          </a:p>
        </p:txBody>
      </p:sp>
      <p:sp>
        <p:nvSpPr>
          <p:cNvPr id="4" name="Slide Number Placeholder 3"/>
          <p:cNvSpPr>
            <a:spLocks noGrp="1"/>
          </p:cNvSpPr>
          <p:nvPr>
            <p:ph type="sldNum" sz="quarter" idx="5"/>
          </p:nvPr>
        </p:nvSpPr>
        <p:spPr/>
        <p:txBody>
          <a:bodyPr/>
          <a:lstStyle/>
          <a:p>
            <a:fld id="{6BB98AFB-CB0D-4DFE-87B9-B4B0D0DE73CD}" type="slidenum">
              <a:rPr lang="en-US"/>
              <a:t>26</a:t>
            </a:fld>
            <a:endParaRPr lang="en-US"/>
          </a:p>
        </p:txBody>
      </p:sp>
    </p:spTree>
    <p:extLst>
      <p:ext uri="{BB962C8B-B14F-4D97-AF65-F5344CB8AC3E}">
        <p14:creationId xmlns:p14="http://schemas.microsoft.com/office/powerpoint/2010/main" val="2206691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Now we will address wildfire smoke and poor air quality </a:t>
            </a:r>
            <a:endParaRPr lang="en-US" dirty="0">
              <a:cs typeface="Calibri"/>
            </a:endParaRPr>
          </a:p>
          <a:p>
            <a:pPr marL="171450" indent="-171450">
              <a:buFont typeface="Arial"/>
              <a:buChar char="•"/>
            </a:pPr>
            <a:endParaRPr lang="en-US" dirty="0">
              <a:cs typeface="Calibri"/>
            </a:endParaRPr>
          </a:p>
          <a:p>
            <a:endParaRPr lang="en-US" i="1" dirty="0"/>
          </a:p>
        </p:txBody>
      </p:sp>
    </p:spTree>
    <p:extLst>
      <p:ext uri="{BB962C8B-B14F-4D97-AF65-F5344CB8AC3E}">
        <p14:creationId xmlns:p14="http://schemas.microsoft.com/office/powerpoint/2010/main" val="3316167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image on the left is the air quality index which is a measure that </a:t>
            </a:r>
            <a:r>
              <a:rPr lang="en-US" dirty="0"/>
              <a:t>assigns colors to the values in the scale.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a:cs typeface="Calibri"/>
              </a:rPr>
              <a:t>The numbers correspond to the particulates in the air,</a:t>
            </a:r>
            <a:r>
              <a:rPr lang="en-US" sz="1200" dirty="0">
                <a:solidFill>
                  <a:srgbClr val="000000"/>
                </a:solidFill>
                <a:latin typeface="Calibri"/>
                <a:cs typeface="Calibri"/>
              </a:rPr>
              <a:t> </a:t>
            </a:r>
            <a:r>
              <a:rPr lang="en-US" sz="1200" b="0" i="0" dirty="0">
                <a:solidFill>
                  <a:srgbClr val="000000"/>
                </a:solidFill>
                <a:effectLst/>
                <a:latin typeface="Calibri"/>
                <a:cs typeface="Calibri"/>
              </a:rPr>
              <a:t>and this is scaled to what is healthy or not healthy for particular groups.</a:t>
            </a:r>
            <a:endParaRPr lang="en-US" dirty="0"/>
          </a:p>
          <a:p>
            <a:pPr marL="1143000" lvl="1" indent="-171450">
              <a:buFont typeface="Arial,Sans-Serif" panose="020B0604020202020204" pitchFamily="34" charset="0"/>
              <a:buChar char="•"/>
            </a:pPr>
            <a:r>
              <a:rPr lang="en-US" dirty="0"/>
              <a:t>At green, 0-50 AQI, no health impacts are expected </a:t>
            </a:r>
          </a:p>
          <a:p>
            <a:pPr marL="1143000" lvl="1" indent="-171450">
              <a:buFont typeface="Arial,Sans-Serif" panose="020B0604020202020204" pitchFamily="34" charset="0"/>
              <a:buChar char="•"/>
            </a:pPr>
            <a:r>
              <a:rPr lang="en-US" dirty="0"/>
              <a:t>At Yellow, 51-100 AQI,  it’s OK for most people to be out, unless you are particularly sensitive to air pollution.</a:t>
            </a:r>
          </a:p>
          <a:p>
            <a:pPr marL="1143000" lvl="1" indent="-171450">
              <a:buFont typeface="Arial,Sans-Serif" panose="020B0604020202020204" pitchFamily="34" charset="0"/>
              <a:buChar char="•"/>
            </a:pPr>
            <a:r>
              <a:rPr lang="en-US" dirty="0"/>
              <a:t>Orange, 101-150 AQI, it is Unhealthy for Sensitive Groups such as people who are pregnant, infants and young children, elders, people with medical conditions, or if you are bothered by smoke. They are all advised to limit time outdoors.</a:t>
            </a:r>
          </a:p>
          <a:p>
            <a:pPr marL="1143000" lvl="1" indent="-171450">
              <a:buFont typeface="Arial,Sans-Serif" panose="020B0604020202020204" pitchFamily="34" charset="0"/>
              <a:buChar char="•"/>
            </a:pPr>
            <a:r>
              <a:rPr lang="en-US" dirty="0"/>
              <a:t>At Red and Purple levels, everyone, especially children, is advised to limit or avoid activities and exposure outside. This is for any value over 150 in the air quality index.</a:t>
            </a:r>
          </a:p>
          <a:p>
            <a:pPr marL="171450" indent="-171450">
              <a:buFont typeface="Arial" panose="020B0604020202020204" pitchFamily="34" charset="0"/>
              <a:buChar char="•"/>
            </a:pPr>
            <a:r>
              <a:rPr lang="en-US" dirty="0"/>
              <a:t>This slide also shows a map from the Air District for November 2018 showing the raging fires we experienced.</a:t>
            </a:r>
          </a:p>
          <a:p>
            <a:pPr marL="171450" indent="-171450">
              <a:buFont typeface="Arial" panose="020B0604020202020204" pitchFamily="34" charset="0"/>
              <a:buChar char="•"/>
            </a:pPr>
            <a:r>
              <a:rPr lang="en-US" baseline="0" dirty="0"/>
              <a:t>As you can see, “purple” means Very Unhealthy air quality. This level hadn’t been seen before the 2018 fires in the Bay Area, but here we see the county blanketed with purple. Readings were unhealthy for several days.</a:t>
            </a:r>
            <a:endParaRPr lang="en-US" dirty="0"/>
          </a:p>
          <a:p>
            <a:pPr marL="171450" indent="-171450">
              <a:buFont typeface="Arial" panose="020B0604020202020204" pitchFamily="34" charset="0"/>
              <a:buChar char="•"/>
            </a:pPr>
            <a:endParaRPr lang="en-US" sz="1800" baseline="0" dirty="0">
              <a:latin typeface="Calibri"/>
              <a:cs typeface="Calibri"/>
            </a:endParaRPr>
          </a:p>
        </p:txBody>
      </p:sp>
      <p:sp>
        <p:nvSpPr>
          <p:cNvPr id="4" name="Slide Number Placeholder 3"/>
          <p:cNvSpPr>
            <a:spLocks noGrp="1"/>
          </p:cNvSpPr>
          <p:nvPr>
            <p:ph type="sldNum" sz="quarter" idx="10"/>
          </p:nvPr>
        </p:nvSpPr>
        <p:spPr/>
        <p:txBody>
          <a:bodyPr lIns="88139" tIns="44070" rIns="88139" bIns="44070"/>
          <a:lstStyle/>
          <a:p>
            <a:fld id="{FBE68ABF-22C4-4F96-93B8-1651416462CF}" type="slidenum">
              <a:rPr lang="en-US" smtClean="0"/>
              <a:t>28</a:t>
            </a:fld>
            <a:endParaRPr lang="en-US"/>
          </a:p>
        </p:txBody>
      </p:sp>
    </p:spTree>
    <p:extLst>
      <p:ext uri="{BB962C8B-B14F-4D97-AF65-F5344CB8AC3E}">
        <p14:creationId xmlns:p14="http://schemas.microsoft.com/office/powerpoint/2010/main" val="3178449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Smoke and poor air quality can have impacts on human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Wildfire smoke contains chemicals, gases, and fine particles that can harm our health </a:t>
            </a:r>
          </a:p>
          <a:p>
            <a:pPr marL="1028700" lvl="1" indent="-171450">
              <a:buFont typeface="Arial" panose="020B0604020202020204" pitchFamily="34" charset="0"/>
              <a:buChar char="•"/>
              <a:defRPr/>
            </a:pPr>
            <a:r>
              <a:rPr lang="en-US" kern="100" dirty="0">
                <a:latin typeface="Calibri"/>
                <a:cs typeface="Calibri"/>
              </a:rPr>
              <a:t>Fine particulate matter contains microscopic chemical particles that can pose a great risk to our health</a:t>
            </a:r>
          </a:p>
          <a:p>
            <a:pPr marL="171450" indent="-171450">
              <a:buFont typeface="Arial" panose="020B0604020202020204" pitchFamily="34" charset="0"/>
              <a:buChar char="•"/>
              <a:defRPr/>
            </a:pPr>
            <a:r>
              <a:rPr lang="en-US" sz="1200" kern="100" dirty="0">
                <a:effectLst/>
                <a:latin typeface="Calibri"/>
                <a:ea typeface="Calibri" panose="020F0502020204030204" pitchFamily="34" charset="0"/>
                <a:cs typeface="Calibri"/>
              </a:rPr>
              <a:t>Smoke not only irritates the eyes and airways, but also tends to worsen respiratory conditions like asthma or other kinds of breathing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You can have increased risk of heart attack or other kinds of cardiac 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There is also increased risk of long-term effects, particularly for young people whose respiratory systems are still developing.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And there can be long-term effects even if there aren’t sudden symptoms.</a:t>
            </a:r>
          </a:p>
          <a:p>
            <a:endParaRPr lang="en-US" baseline="0" dirty="0"/>
          </a:p>
          <a:p>
            <a:r>
              <a:rPr lang="en-US" i="1" baseline="0" dirty="0"/>
              <a:t>Sources; EPA report on older adults and climate change</a:t>
            </a:r>
            <a:endParaRPr lang="en-US" i="1" baseline="0" dirty="0">
              <a:cs typeface="Calibri"/>
            </a:endParaRPr>
          </a:p>
          <a:p>
            <a:r>
              <a:rPr lang="en-US" i="1" baseline="0" dirty="0"/>
              <a:t>CDPH report: Climate Change and Health Profile</a:t>
            </a:r>
            <a:endParaRPr lang="en-US" i="1" baseline="0" dirty="0">
              <a:cs typeface="Calibri"/>
            </a:endParaRPr>
          </a:p>
          <a:p>
            <a:r>
              <a:rPr lang="en-US" i="1" dirty="0"/>
              <a:t>https://www.ucsf.edu/news/2017/10/408766/long-term-health-impacts-wildfire-smoke-may-include-cardiac-respiratory-effects </a:t>
            </a:r>
            <a:endParaRPr lang="en-US" i="1" dirty="0">
              <a:cs typeface="Calibri"/>
            </a:endParaRPr>
          </a:p>
          <a:p>
            <a:pPr defTabSz="881390">
              <a:defRPr/>
            </a:pPr>
            <a:r>
              <a:rPr lang="en-US" i="1" dirty="0"/>
              <a:t>COPD = chronic obstructive pulmonary disease</a:t>
            </a:r>
            <a:endParaRPr lang="en-US" i="1" dirty="0">
              <a:cs typeface="Calibri"/>
            </a:endParaRPr>
          </a:p>
          <a:p>
            <a:pPr defTabSz="881390">
              <a:defRPr/>
            </a:pPr>
            <a:endParaRPr lang="en-US" dirty="0"/>
          </a:p>
          <a:p>
            <a:pPr defTabSz="881390">
              <a:defRPr/>
            </a:pPr>
            <a:endParaRPr lang="en-US" dirty="0"/>
          </a:p>
          <a:p>
            <a:endParaRPr lang="en-US" dirty="0"/>
          </a:p>
          <a:p>
            <a:endParaRPr lang="en-US" dirty="0"/>
          </a:p>
        </p:txBody>
      </p:sp>
      <p:sp>
        <p:nvSpPr>
          <p:cNvPr id="4" name="Slide Number Placeholder 3"/>
          <p:cNvSpPr>
            <a:spLocks noGrp="1"/>
          </p:cNvSpPr>
          <p:nvPr>
            <p:ph type="sldNum" sz="quarter" idx="10"/>
          </p:nvPr>
        </p:nvSpPr>
        <p:spPr>
          <a:xfrm>
            <a:off x="3805482" y="8494173"/>
            <a:ext cx="2911263" cy="448696"/>
          </a:xfrm>
          <a:prstGeom prst="rect">
            <a:avLst/>
          </a:prstGeom>
        </p:spPr>
        <p:txBody>
          <a:bodyPr lIns="88139" tIns="44070" rIns="88139" bIns="44070"/>
          <a:lstStyle/>
          <a:p>
            <a:fld id="{180BD7D9-828F-4354-9E55-FE8AC0FE8B7F}" type="slidenum">
              <a:rPr lang="en-US" smtClean="0"/>
              <a:pPr/>
              <a:t>29</a:t>
            </a:fld>
            <a:endParaRPr lang="en-US"/>
          </a:p>
        </p:txBody>
      </p:sp>
    </p:spTree>
    <p:extLst>
      <p:ext uri="{BB962C8B-B14F-4D97-AF65-F5344CB8AC3E}">
        <p14:creationId xmlns:p14="http://schemas.microsoft.com/office/powerpoint/2010/main" val="61352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panose="020B0604020202020204" pitchFamily="34" charset="0"/>
              <a:buChar char="•"/>
            </a:pPr>
            <a:r>
              <a:rPr lang="en-US" dirty="0"/>
              <a:t>Today we will cover climate disasters preparedness resources and communication tools, including information about which community members are particularly vulnerable and how to prepare </a:t>
            </a:r>
          </a:p>
          <a:p>
            <a:pPr marL="285750" indent="-285750">
              <a:buFont typeface="Arial,Sans-Serif" panose="020B0604020202020204" pitchFamily="34" charset="0"/>
              <a:buChar char="•"/>
            </a:pPr>
            <a:r>
              <a:rPr lang="en-US" dirty="0"/>
              <a:t>Then we will dive deep into wildfire smoke, power outages and heat waves, and</a:t>
            </a:r>
          </a:p>
          <a:p>
            <a:pPr marL="1143000" lvl="1" indent="-285750">
              <a:buFont typeface="Arial,Sans-Serif" panose="020B0604020202020204" pitchFamily="34" charset="0"/>
              <a:buChar char="•"/>
            </a:pPr>
            <a:r>
              <a:rPr lang="en-US" dirty="0"/>
              <a:t>Although we do not have a section thoroughly covering earthquakes, the preparedness tips we will cover are applicable to any hazard, including earthquakes. </a:t>
            </a:r>
          </a:p>
          <a:p>
            <a:pPr marL="285750" indent="-285750">
              <a:buFont typeface="Arial,Sans-Serif" panose="020B0604020202020204" pitchFamily="34" charset="0"/>
              <a:buChar char="•"/>
            </a:pPr>
            <a:r>
              <a:rPr lang="en-US" dirty="0"/>
              <a:t>Finally we will share resources you can use.</a:t>
            </a:r>
          </a:p>
        </p:txBody>
      </p:sp>
    </p:spTree>
    <p:extLst>
      <p:ext uri="{BB962C8B-B14F-4D97-AF65-F5344CB8AC3E}">
        <p14:creationId xmlns:p14="http://schemas.microsoft.com/office/powerpoint/2010/main" val="2179426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Something to keep in mind is that the ventilation for smoke and COVID are different. On a smoky day, outside air is harmful. Staying indoors can protect against smoke.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If you want to filter your indoor air, consider a HEPA air purifier or a MERV 13 filter for HVAC air conditioning.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Generally, if it’s hot and smokey, it is recommended to stay indoors and hydrated, have cool towels on your hands and your feet, limit outdoor activities, and stay in touch with your neighbors and your household.</a:t>
            </a:r>
            <a:endParaRPr lang="en-US" dirty="0"/>
          </a:p>
          <a:p>
            <a:endParaRPr lang="en-US" dirty="0"/>
          </a:p>
          <a:p>
            <a:endParaRPr lang="en-US" dirty="0"/>
          </a:p>
          <a:p>
            <a:r>
              <a:rPr lang="en-US" dirty="0"/>
              <a:t>https://covid-19.acgov.org/covid19-assets/docs/health-safety/wildfire-smoke-faq-2020.08.28.pdf</a:t>
            </a:r>
          </a:p>
        </p:txBody>
      </p:sp>
      <p:sp>
        <p:nvSpPr>
          <p:cNvPr id="4" name="Slide Number Placeholder 3"/>
          <p:cNvSpPr>
            <a:spLocks noGrp="1"/>
          </p:cNvSpPr>
          <p:nvPr>
            <p:ph type="sldNum" sz="quarter" idx="5"/>
          </p:nvPr>
        </p:nvSpPr>
        <p:spPr/>
        <p:txBody>
          <a:bodyPr/>
          <a:lstStyle/>
          <a:p>
            <a:fld id="{0A86BE3E-AB95-482E-9524-D5FF704BF224}" type="slidenum">
              <a:rPr lang="en-US" smtClean="0"/>
              <a:t>30</a:t>
            </a:fld>
            <a:endParaRPr lang="en-US"/>
          </a:p>
        </p:txBody>
      </p:sp>
    </p:spTree>
    <p:extLst>
      <p:ext uri="{BB962C8B-B14F-4D97-AF65-F5344CB8AC3E}">
        <p14:creationId xmlns:p14="http://schemas.microsoft.com/office/powerpoint/2010/main" val="3544331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So who is the most vulnerable during smoke and poor air quality events?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People with preexisting medical conditions such as diabetes, heart or lung disease are particularly at risk in wildfire smoke.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And older adults may be as well, as they’re more likely to have these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Children are at risk because young people have respiratory systems that are still developing, so they breathe in more air and air pollution by body weight, they are more likely to be outside and they're also more likely to have asthma.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For people who are pregnant, there could be potential health effects for them or their fetus.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People who are living in older homes are more likely to have leakage of outside 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Calibri" panose="020F0502020204030204" pitchFamily="34" charset="0"/>
              </a:rPr>
              <a:t>And people living or working outside, such as construction workers, landscapers, agriculture workers, or the unhoused, they are also more exposed to these events.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sz="1800" dirty="0"/>
          </a:p>
        </p:txBody>
      </p:sp>
      <p:sp>
        <p:nvSpPr>
          <p:cNvPr id="4" name="Slide Number Placeholder 3"/>
          <p:cNvSpPr>
            <a:spLocks noGrp="1"/>
          </p:cNvSpPr>
          <p:nvPr>
            <p:ph type="sldNum" sz="quarter" idx="5"/>
          </p:nvPr>
        </p:nvSpPr>
        <p:spPr/>
        <p:txBody>
          <a:bodyPr/>
          <a:lstStyle/>
          <a:p>
            <a:fld id="{0A86BE3E-AB95-482E-9524-D5FF704BF224}" type="slidenum">
              <a:rPr lang="en-US" smtClean="0"/>
              <a:t>31</a:t>
            </a:fld>
            <a:endParaRPr lang="en-US"/>
          </a:p>
        </p:txBody>
      </p:sp>
    </p:spTree>
    <p:extLst>
      <p:ext uri="{BB962C8B-B14F-4D97-AF65-F5344CB8AC3E}">
        <p14:creationId xmlns:p14="http://schemas.microsoft.com/office/powerpoint/2010/main" val="595547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panose="020F0502020204030204" pitchFamily="34" charset="0"/>
                <a:cs typeface="Calibri"/>
              </a:rPr>
              <a:t>So how can you prepare and stay safe </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rPr>
              <a:t>The recommended actions are to stay indoors, stay hydrated, and keep cool. </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rPr>
              <a:t>Keep your indoor air clean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If you want to filter your indoor air, consider a HEPA air purifier or a MERV 13 filter for HVAC air conditioning.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Calibri" panose="020F0502020204030204" pitchFamily="34" charset="0"/>
                <a:ea typeface="Calibri" panose="020F0502020204030204" pitchFamily="34" charset="0"/>
              </a:rPr>
              <a:t>Also avoid activities such as burning candles, vacuuming, using the stove, turning on the fireplace, and smoking </a:t>
            </a:r>
            <a:endParaRPr lang="en-US" sz="1200" b="0" i="0" dirty="0">
              <a:solidFill>
                <a:srgbClr val="000000"/>
              </a:solidFill>
              <a:effectLst/>
              <a:latin typeface="Calibri" panose="020F0502020204030204" pitchFamily="34" charset="0"/>
            </a:endParaRP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rPr>
              <a:t>limit exercise outdoors.</a:t>
            </a:r>
          </a:p>
          <a:p>
            <a:pPr marL="171450" indent="-171450">
              <a:buFont typeface="Arial" panose="020B0604020202020204" pitchFamily="34" charset="0"/>
              <a:buChar char="•"/>
            </a:pPr>
            <a:r>
              <a:rPr lang="en-US" sz="1200" b="0" i="0" dirty="0">
                <a:solidFill>
                  <a:srgbClr val="000000"/>
                </a:solidFill>
                <a:effectLst/>
                <a:latin typeface="Calibri" panose="020F0502020204030204" pitchFamily="34" charset="0"/>
              </a:rPr>
              <a:t>If you want to wear a mask, you’ll need a fitted N95 type mask </a:t>
            </a:r>
          </a:p>
          <a:p>
            <a:pPr marL="171450" indent="-171450">
              <a:buFont typeface="Arial" panose="020B0604020202020204" pitchFamily="34" charset="0"/>
              <a:buChar char="•"/>
            </a:pPr>
            <a:r>
              <a:rPr lang="en-US" dirty="0">
                <a:latin typeface="Calibri"/>
                <a:cs typeface="Calibri"/>
              </a:rPr>
              <a:t>You can Visit </a:t>
            </a:r>
            <a:r>
              <a:rPr lang="en-US" dirty="0" err="1">
                <a:latin typeface="Calibri"/>
                <a:cs typeface="Calibri"/>
              </a:rPr>
              <a:t>fire.airnow</a:t>
            </a:r>
            <a:r>
              <a:rPr lang="en-US" dirty="0">
                <a:latin typeface="Calibri"/>
                <a:cs typeface="Calibri"/>
              </a:rPr>
              <a:t> to view the up-to-date air quality index. This image is from a good air quality day- as you can see all the green dots- but these will change color if the air quality is poor. For example, you can see that one orange dot in Oakland </a:t>
            </a:r>
          </a:p>
          <a:p>
            <a:endParaRPr lang="en-US" dirty="0"/>
          </a:p>
          <a:p>
            <a:endParaRPr lang="en-US" dirty="0"/>
          </a:p>
          <a:p>
            <a:endParaRPr lang="en-US" dirty="0"/>
          </a:p>
          <a:p>
            <a:r>
              <a:rPr lang="en-US" dirty="0"/>
              <a:t>https://covid-19.acgov.org/covid19-assets/docs/health-safety/wildfire-smoke-faq-2020.08.28.pdf</a:t>
            </a:r>
          </a:p>
          <a:p>
            <a:endParaRPr lang="en-US" dirty="0"/>
          </a:p>
        </p:txBody>
      </p:sp>
      <p:sp>
        <p:nvSpPr>
          <p:cNvPr id="4" name="Slide Number Placeholder 3"/>
          <p:cNvSpPr>
            <a:spLocks noGrp="1"/>
          </p:cNvSpPr>
          <p:nvPr>
            <p:ph type="sldNum" sz="quarter" idx="5"/>
          </p:nvPr>
        </p:nvSpPr>
        <p:spPr/>
        <p:txBody>
          <a:bodyPr/>
          <a:lstStyle/>
          <a:p>
            <a:fld id="{0A86BE3E-AB95-482E-9524-D5FF704BF224}" type="slidenum">
              <a:rPr lang="en-US" smtClean="0"/>
              <a:t>32</a:t>
            </a:fld>
            <a:endParaRPr lang="en-US"/>
          </a:p>
        </p:txBody>
      </p:sp>
    </p:spTree>
    <p:extLst>
      <p:ext uri="{BB962C8B-B14F-4D97-AF65-F5344CB8AC3E}">
        <p14:creationId xmlns:p14="http://schemas.microsoft.com/office/powerpoint/2010/main" val="496862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Power Shutoffs are another impact to be aware of. The power may go out in storm conditions, but there may also be planned power shutoffs designed to limit the risk of wildfires. </a:t>
            </a:r>
          </a:p>
          <a:p>
            <a:endParaRPr lang="en-US" dirty="0"/>
          </a:p>
        </p:txBody>
      </p:sp>
    </p:spTree>
    <p:extLst>
      <p:ext uri="{BB962C8B-B14F-4D97-AF65-F5344CB8AC3E}">
        <p14:creationId xmlns:p14="http://schemas.microsoft.com/office/powerpoint/2010/main" val="2981028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PG&amp;E may temporarily turn off power to high fire threat areas to reduce the risk of fires caused by electric infrastructure </a:t>
            </a:r>
          </a:p>
          <a:p>
            <a:pPr marL="171450" indent="-171450">
              <a:buFont typeface="Arial" panose="020B0604020202020204" pitchFamily="34" charset="0"/>
              <a:buChar char="•"/>
            </a:pPr>
            <a:r>
              <a:rPr lang="en-US" dirty="0"/>
              <a:t>These are called “Public Safety Power Shutoffs” or PSPS</a:t>
            </a:r>
          </a:p>
          <a:p>
            <a:pPr marL="171450" indent="-171450">
              <a:buFont typeface="Arial" panose="020B0604020202020204" pitchFamily="34" charset="0"/>
              <a:buChar char="•"/>
            </a:pPr>
            <a:r>
              <a:rPr lang="en-US" dirty="0"/>
              <a:t>If there is a PSPS event, PG&amp;E will provide a map of the impacted areas and customers </a:t>
            </a:r>
          </a:p>
          <a:p>
            <a:pPr marL="171450" indent="-171450">
              <a:buFont typeface="Arial" panose="020B0604020202020204" pitchFamily="34" charset="0"/>
              <a:buChar char="•"/>
            </a:pPr>
            <a:r>
              <a:rPr lang="en-US" dirty="0"/>
              <a:t>There are certain conditions that trigger Public Safety Power Shutoffs </a:t>
            </a:r>
          </a:p>
          <a:p>
            <a:pPr marL="628650" lvl="1" indent="-171450">
              <a:buFont typeface="Arial" panose="020B0604020202020204" pitchFamily="34" charset="0"/>
              <a:buChar char="•"/>
            </a:pPr>
            <a:r>
              <a:rPr lang="en-US" dirty="0"/>
              <a:t>These include humidity, high winds, fuel conditions, red flag fire risk warning, and local observations </a:t>
            </a:r>
          </a:p>
          <a:p>
            <a:pPr marL="171450" indent="-171450">
              <a:buFont typeface="Arial" panose="020B0604020202020204" pitchFamily="34" charset="0"/>
              <a:buChar char="•"/>
            </a:pPr>
            <a:r>
              <a:rPr lang="en-US" dirty="0"/>
              <a:t>This High Fire Threat District Map is sponsored by the California Public Utilities Commission (CPUS) and is designed specifically for identifying areas where there is an increased risk for utility-associated wildfire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fire threat map for the County was captured mid June 2023. There are several areas around the County where we can expect high fire risk zones</a:t>
            </a:r>
          </a:p>
        </p:txBody>
      </p:sp>
      <p:sp>
        <p:nvSpPr>
          <p:cNvPr id="4" name="Slide Number Placeholder 3"/>
          <p:cNvSpPr>
            <a:spLocks noGrp="1"/>
          </p:cNvSpPr>
          <p:nvPr>
            <p:ph type="sldNum" sz="quarter" idx="5"/>
          </p:nvPr>
        </p:nvSpPr>
        <p:spPr/>
        <p:txBody>
          <a:bodyPr/>
          <a:lstStyle/>
          <a:p>
            <a:fld id="{0A86BE3E-AB95-482E-9524-D5FF704BF224}" type="slidenum">
              <a:rPr lang="en-US" smtClean="0"/>
              <a:t>34</a:t>
            </a:fld>
            <a:endParaRPr lang="en-US"/>
          </a:p>
        </p:txBody>
      </p:sp>
    </p:spTree>
    <p:extLst>
      <p:ext uri="{BB962C8B-B14F-4D97-AF65-F5344CB8AC3E}">
        <p14:creationId xmlns:p14="http://schemas.microsoft.com/office/powerpoint/2010/main" val="87315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You’ll want to be prepared for power shutoffs, even if they are not planned </a:t>
            </a:r>
          </a:p>
          <a:p>
            <a:pPr marL="171450" indent="-171450">
              <a:buFont typeface="Arial" panose="020B0604020202020204" pitchFamily="34" charset="0"/>
              <a:buChar char="•"/>
            </a:pPr>
            <a:r>
              <a:rPr lang="en-US" dirty="0"/>
              <a:t>PSPS impacts have declined with improvements to electric system infrastructure. PSPS are less frequent than they used to be, but they are still of concern, especially for those in high fire risk areas </a:t>
            </a:r>
          </a:p>
          <a:p>
            <a:pPr marL="171450" indent="-171450">
              <a:buFont typeface="Arial" panose="020B0604020202020204" pitchFamily="34" charset="0"/>
              <a:buChar char="•"/>
            </a:pPr>
            <a:r>
              <a:rPr lang="en-US" dirty="0"/>
              <a:t>Power outages can also happen during storms, so you should be prepared to carry on your daily activities without power during extreme storm events </a:t>
            </a:r>
          </a:p>
        </p:txBody>
      </p:sp>
      <p:sp>
        <p:nvSpPr>
          <p:cNvPr id="4" name="Slide Number Placeholder 3"/>
          <p:cNvSpPr>
            <a:spLocks noGrp="1"/>
          </p:cNvSpPr>
          <p:nvPr>
            <p:ph type="sldNum" sz="quarter" idx="5"/>
          </p:nvPr>
        </p:nvSpPr>
        <p:spPr/>
        <p:txBody>
          <a:bodyPr/>
          <a:lstStyle/>
          <a:p>
            <a:fld id="{0A86BE3E-AB95-482E-9524-D5FF704BF224}" type="slidenum">
              <a:rPr lang="en-US" smtClean="0"/>
              <a:t>35</a:t>
            </a:fld>
            <a:endParaRPr lang="en-US"/>
          </a:p>
        </p:txBody>
      </p:sp>
    </p:spTree>
    <p:extLst>
      <p:ext uri="{BB962C8B-B14F-4D97-AF65-F5344CB8AC3E}">
        <p14:creationId xmlns:p14="http://schemas.microsoft.com/office/powerpoint/2010/main" val="3250520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who is the most vulnerable during power outages and shutoffs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there is a power outage,  lighting and communication methods such as cell phones may lose power,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people who live in isolated areas may have limited communication tools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Children or elders in care facilities and their caregivers may have to change their routines if the facilities must close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People with disabilities or medical conditions who depend on electric medical and mobility devices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There’s a risk for food spoilage because power outages could last for 24-72 hours or longer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Low-income individuals may be impacted if food needs to be thrown away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Additionally wages may be lost due to businesses being closed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People with overlapping vulnerabilities may be further impacted by power shutoffs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people vulnerable to extreme heat may not be able to use AC to cool down in the event of a power shutoff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Homes and businesses with powerlines in the elevated or extreme wildfire risk areas are more likely to have their power shut off to prevent fire risk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during storms, people may be affected if they have a powered pump removing rain or flood water from their homes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some support programs to aid people during power outage events </a:t>
            </a:r>
          </a:p>
          <a:p>
            <a:pPr marL="171450" indent="-171450">
              <a:buFont typeface="Arial" panose="020B0604020202020204" pitchFamily="34" charset="0"/>
              <a:buChar char="•"/>
            </a:pPr>
            <a:r>
              <a:rPr lang="en-US" dirty="0"/>
              <a:t>The main program from PG&amp;E is the Medical Baseline program. It is for </a:t>
            </a:r>
            <a:r>
              <a:rPr lang="en-US" sz="1200" dirty="0">
                <a:effectLst/>
                <a:latin typeface="Calibri" panose="020F0502020204030204" pitchFamily="34" charset="0"/>
                <a:ea typeface="Calibri" panose="020F0502020204030204" pitchFamily="34" charset="0"/>
              </a:rPr>
              <a:t>any person with an eligible medical condition or a medical device that uses power. Once you enroll in the program, this allows you to get a bill reduction for the use of electricity for life saving devices, as well as extra PG&amp;E notifications – they will call you or even come to your door to make sure that you know about planned shutoffs.</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PG&amp;E also has a Portable Battery program which allows you to get a fully subsidized battery for use during these events.</a:t>
            </a:r>
          </a:p>
          <a:p>
            <a:pPr marL="171450" indent="-171450">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rPr>
              <a:t>Additionally, There is a Disability Disaster Access &amp; Resources Program that is run by Independent Living Centers, serving people with disabilities. They provide support that includes portable backup batteries, hotel accommodation, and food vouchers. </a:t>
            </a:r>
          </a:p>
          <a:p>
            <a:pPr marL="171450" indent="-171450">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rPr>
              <a:t>CRIL serves southern and eastern Alameda County, and CIL serves Northern Alameda County including Berkley, Oakland, Alameda, Emeryville, Piedmont, and Albany </a:t>
            </a:r>
          </a:p>
        </p:txBody>
      </p:sp>
      <p:sp>
        <p:nvSpPr>
          <p:cNvPr id="4" name="Slide Number Placeholder 3"/>
          <p:cNvSpPr>
            <a:spLocks noGrp="1"/>
          </p:cNvSpPr>
          <p:nvPr>
            <p:ph type="sldNum" sz="quarter" idx="5"/>
          </p:nvPr>
        </p:nvSpPr>
        <p:spPr/>
        <p:txBody>
          <a:bodyPr/>
          <a:lstStyle/>
          <a:p>
            <a:fld id="{0A86BE3E-AB95-482E-9524-D5FF704BF224}" type="slidenum">
              <a:rPr lang="en-US" smtClean="0"/>
              <a:t>37</a:t>
            </a:fld>
            <a:endParaRPr lang="en-US"/>
          </a:p>
        </p:txBody>
      </p:sp>
    </p:spTree>
    <p:extLst>
      <p:ext uri="{BB962C8B-B14F-4D97-AF65-F5344CB8AC3E}">
        <p14:creationId xmlns:p14="http://schemas.microsoft.com/office/powerpoint/2010/main" val="1001351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However, there are some populations to be aware of that may not be served by current program offerings.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For example, people with refrigerated medication will be affected, but are not served by the Medical Baseline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Medical Baseline requires documentation from a doctor, which may take several steps to obtain, and require language skills.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The portal is also only available to government agencies, not community health providers.</a:t>
            </a:r>
          </a:p>
        </p:txBody>
      </p:sp>
      <p:sp>
        <p:nvSpPr>
          <p:cNvPr id="4" name="Slide Number Placeholder 3"/>
          <p:cNvSpPr>
            <a:spLocks noGrp="1"/>
          </p:cNvSpPr>
          <p:nvPr>
            <p:ph type="sldNum" sz="quarter" idx="5"/>
          </p:nvPr>
        </p:nvSpPr>
        <p:spPr/>
        <p:txBody>
          <a:bodyPr/>
          <a:lstStyle/>
          <a:p>
            <a:fld id="{0A86BE3E-AB95-482E-9524-D5FF704BF224}" type="slidenum">
              <a:rPr lang="en-US" smtClean="0"/>
              <a:t>38</a:t>
            </a:fld>
            <a:endParaRPr lang="en-US"/>
          </a:p>
        </p:txBody>
      </p:sp>
    </p:spTree>
    <p:extLst>
      <p:ext uri="{BB962C8B-B14F-4D97-AF65-F5344CB8AC3E}">
        <p14:creationId xmlns:p14="http://schemas.microsoft.com/office/powerpoint/2010/main" val="1236100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how can you prepare and stay safe? </a:t>
            </a:r>
          </a:p>
          <a:p>
            <a:pPr marL="171450" indent="-171450">
              <a:buFont typeface="Arial" panose="020B0604020202020204" pitchFamily="34" charset="0"/>
              <a:buChar char="•"/>
            </a:pPr>
            <a:r>
              <a:rPr lang="en-US" dirty="0"/>
              <a:t> (read slide)</a:t>
            </a:r>
          </a:p>
        </p:txBody>
      </p:sp>
      <p:sp>
        <p:nvSpPr>
          <p:cNvPr id="4" name="Slide Number Placeholder 3"/>
          <p:cNvSpPr>
            <a:spLocks noGrp="1"/>
          </p:cNvSpPr>
          <p:nvPr>
            <p:ph type="sldNum" sz="quarter" idx="5"/>
          </p:nvPr>
        </p:nvSpPr>
        <p:spPr/>
        <p:txBody>
          <a:bodyPr/>
          <a:lstStyle/>
          <a:p>
            <a:fld id="{0A86BE3E-AB95-482E-9524-D5FF704BF224}" type="slidenum">
              <a:rPr lang="en-US" smtClean="0"/>
              <a:t>39</a:t>
            </a:fld>
            <a:endParaRPr lang="en-US"/>
          </a:p>
        </p:txBody>
      </p:sp>
    </p:spTree>
    <p:extLst>
      <p:ext uri="{BB962C8B-B14F-4D97-AF65-F5344CB8AC3E}">
        <p14:creationId xmlns:p14="http://schemas.microsoft.com/office/powerpoint/2010/main" val="198725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These are some headlines from 2023 and 2024, showing news about local wildfire smoke, heat waves, and power shut offs.</a:t>
            </a:r>
          </a:p>
          <a:p>
            <a:pPr marL="285750" indent="-285750">
              <a:buFont typeface="Arial"/>
              <a:buChar char="•"/>
            </a:pPr>
            <a:r>
              <a:rPr lang="en-US" dirty="0"/>
              <a:t>This demonstrates that these events are already happening and are going to continue. </a:t>
            </a:r>
          </a:p>
          <a:p>
            <a:pPr marL="285750" indent="-285750">
              <a:buFont typeface="Arial"/>
              <a:buChar char="•"/>
            </a:pPr>
            <a:r>
              <a:rPr lang="en-US" dirty="0"/>
              <a:t>These will have real impacts for our community – with infrastructure impacted, businesses closing, impacts to human health, and more.</a:t>
            </a:r>
            <a:endParaRPr lang="en-US" dirty="0">
              <a:cs typeface="Calibri" panose="020F050202020403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CD9AA736-EF85-4C61-B0F7-CB2341E02E96}" type="slidenum">
              <a:rPr lang="en-US" smtClean="0"/>
              <a:t>4</a:t>
            </a:fld>
            <a:endParaRPr lang="en-US"/>
          </a:p>
        </p:txBody>
      </p:sp>
    </p:spTree>
    <p:extLst>
      <p:ext uri="{BB962C8B-B14F-4D97-AF65-F5344CB8AC3E}">
        <p14:creationId xmlns:p14="http://schemas.microsoft.com/office/powerpoint/2010/main" val="3814131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65100" lvl="0" indent="-165100" algn="l" rtl="0">
              <a:spcBef>
                <a:spcPts val="0"/>
              </a:spcBef>
              <a:spcAft>
                <a:spcPts val="0"/>
              </a:spcAft>
              <a:buClr>
                <a:schemeClr val="dk1"/>
              </a:buClr>
              <a:buSzPts val="1700"/>
              <a:buFont typeface="Arial"/>
              <a:buChar char="•"/>
            </a:pPr>
            <a:r>
              <a:rPr lang="en-US" sz="1700" dirty="0"/>
              <a:t>This concludes our presentation</a:t>
            </a:r>
            <a:endParaRPr dirty="0"/>
          </a:p>
          <a:p>
            <a:pPr marL="165100" indent="-165100">
              <a:buClr>
                <a:schemeClr val="dk1"/>
              </a:buClr>
              <a:buSzPts val="1700"/>
              <a:buFont typeface="Arial"/>
              <a:buChar char="•"/>
            </a:pPr>
            <a:r>
              <a:rPr lang="en-US" sz="1700" dirty="0"/>
              <a:t>Now, we’d like to open a conversation – how can we support you in becoming more resilient to climate hazards?</a:t>
            </a:r>
            <a:endParaRPr dirty="0"/>
          </a:p>
          <a:p>
            <a:pPr marL="165100" lvl="0" indent="-165100" algn="l" rtl="0">
              <a:spcBef>
                <a:spcPts val="0"/>
              </a:spcBef>
              <a:spcAft>
                <a:spcPts val="0"/>
              </a:spcAft>
              <a:buClr>
                <a:schemeClr val="dk1"/>
              </a:buClr>
              <a:buSzPts val="1700"/>
              <a:buFont typeface="Arial"/>
              <a:buChar char="•"/>
            </a:pPr>
            <a:r>
              <a:rPr lang="en-US" sz="1700" dirty="0"/>
              <a:t>Raise your hand if you have a response – we want to hear what you need to support those in your community, how you can receive information, and how can we encourage these protective actions in the community.</a:t>
            </a:r>
            <a:endParaRPr dirty="0"/>
          </a:p>
          <a:p>
            <a:pPr marL="165100" lvl="0" indent="-165100" algn="l" rtl="0">
              <a:spcBef>
                <a:spcPts val="0"/>
              </a:spcBef>
              <a:spcAft>
                <a:spcPts val="0"/>
              </a:spcAft>
              <a:buClr>
                <a:schemeClr val="dk1"/>
              </a:buClr>
              <a:buSzPts val="1700"/>
              <a:buFont typeface="Arial"/>
              <a:buChar char="•"/>
            </a:pPr>
            <a:r>
              <a:rPr lang="en-US" sz="1700" dirty="0"/>
              <a:t>(discuss)</a:t>
            </a:r>
            <a:endParaRPr dirty="0"/>
          </a:p>
          <a:p>
            <a:pPr marL="165100" lvl="0" indent="-165100" algn="l" rtl="0">
              <a:spcBef>
                <a:spcPts val="0"/>
              </a:spcBef>
              <a:spcAft>
                <a:spcPts val="0"/>
              </a:spcAft>
              <a:buClr>
                <a:schemeClr val="dk1"/>
              </a:buClr>
              <a:buSzPts val="1700"/>
              <a:buFont typeface="Arial"/>
              <a:buChar char="•"/>
            </a:pPr>
            <a:r>
              <a:rPr lang="en-US" sz="1700" dirty="0"/>
              <a:t>Thank you, we will learn from what you shared today</a:t>
            </a:r>
            <a:endParaRPr dirty="0"/>
          </a:p>
          <a:p>
            <a:pPr marL="165261" lvl="0" indent="-57311" algn="l" rtl="0">
              <a:spcBef>
                <a:spcPts val="0"/>
              </a:spcBef>
              <a:spcAft>
                <a:spcPts val="0"/>
              </a:spcAft>
              <a:buClr>
                <a:schemeClr val="dk1"/>
              </a:buClr>
              <a:buSzPts val="1700"/>
              <a:buFont typeface="Arial"/>
              <a:buNone/>
            </a:pPr>
            <a:endParaRPr sz="17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8475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dirty="0">
                <a:latin typeface="Calibri"/>
                <a:cs typeface="Calibri"/>
              </a:rPr>
              <a:t>Thank you for attending our training, and for everything you do to help make our community healthier and more resilient </a:t>
            </a:r>
          </a:p>
          <a:p>
            <a:pPr marL="285750" indent="-285750">
              <a:buFont typeface="Arial" panose="020B0604020202020204" pitchFamily="34" charset="0"/>
              <a:buChar char="•"/>
            </a:pPr>
            <a:endParaRPr lang="en-US" sz="2000" dirty="0">
              <a:latin typeface="Calibri"/>
              <a:cs typeface="Calibri"/>
            </a:endParaRPr>
          </a:p>
          <a:p>
            <a:pPr marL="285750" indent="-285750">
              <a:buFont typeface="Arial" panose="020B0604020202020204" pitchFamily="34" charset="0"/>
              <a:buChar char="•"/>
            </a:pPr>
            <a:r>
              <a:rPr lang="en-US" sz="2000" i="0" kern="0" dirty="0">
                <a:latin typeface="Calibri"/>
                <a:cs typeface="Calibri"/>
              </a:rPr>
              <a:t>{Please stay in touch [share contact information on slide or verbally]}</a:t>
            </a:r>
            <a:endParaRPr lang="en-US" sz="2000" i="0" kern="0" dirty="0"/>
          </a:p>
          <a:p>
            <a:pPr marL="285750" indent="-285750">
              <a:buFont typeface="Arial" panose="020B0604020202020204" pitchFamily="34" charset="0"/>
              <a:buChar char="•"/>
            </a:pPr>
            <a:endParaRPr lang="en-US" sz="2000" dirty="0">
              <a:latin typeface="Calibri"/>
              <a:cs typeface="Calibri"/>
            </a:endParaRPr>
          </a:p>
        </p:txBody>
      </p:sp>
    </p:spTree>
    <p:extLst>
      <p:ext uri="{BB962C8B-B14F-4D97-AF65-F5344CB8AC3E}">
        <p14:creationId xmlns:p14="http://schemas.microsoft.com/office/powerpoint/2010/main" val="606924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of slides include lists of links that may be useful to you.</a:t>
            </a:r>
          </a:p>
          <a:p>
            <a:r>
              <a:rPr lang="en-US" dirty="0"/>
              <a:t>We encourage you to sign up for the best alert system for you, in your county and your city if applicable.</a:t>
            </a:r>
          </a:p>
          <a:p>
            <a:r>
              <a:rPr lang="en-US" dirty="0"/>
              <a:t>You can see here multilingual resources to help you and your communities prepare.</a:t>
            </a:r>
          </a:p>
        </p:txBody>
      </p:sp>
      <p:sp>
        <p:nvSpPr>
          <p:cNvPr id="4" name="Slide Number Placeholder 3"/>
          <p:cNvSpPr>
            <a:spLocks noGrp="1"/>
          </p:cNvSpPr>
          <p:nvPr>
            <p:ph type="sldNum" sz="quarter" idx="5"/>
          </p:nvPr>
        </p:nvSpPr>
        <p:spPr/>
        <p:txBody>
          <a:bodyPr/>
          <a:lstStyle/>
          <a:p>
            <a:fld id="{6BB98AFB-CB0D-4DFE-87B9-B4B0D0DE73CD}" type="slidenum">
              <a:rPr lang="en-US"/>
              <a:t>43</a:t>
            </a:fld>
            <a:endParaRPr lang="en-US"/>
          </a:p>
        </p:txBody>
      </p:sp>
    </p:spTree>
    <p:extLst>
      <p:ext uri="{BB962C8B-B14F-4D97-AF65-F5344CB8AC3E}">
        <p14:creationId xmlns:p14="http://schemas.microsoft.com/office/powerpoint/2010/main" val="177461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resources for preparedness and evacuation</a:t>
            </a:r>
          </a:p>
        </p:txBody>
      </p:sp>
      <p:sp>
        <p:nvSpPr>
          <p:cNvPr id="4" name="Slide Number Placeholder 3"/>
          <p:cNvSpPr>
            <a:spLocks noGrp="1"/>
          </p:cNvSpPr>
          <p:nvPr>
            <p:ph type="sldNum" sz="quarter" idx="5"/>
          </p:nvPr>
        </p:nvSpPr>
        <p:spPr/>
        <p:txBody>
          <a:bodyPr/>
          <a:lstStyle/>
          <a:p>
            <a:fld id="{0A86BE3E-AB95-482E-9524-D5FF704BF224}" type="slidenum">
              <a:rPr lang="en-US" smtClean="0"/>
              <a:t>44</a:t>
            </a:fld>
            <a:endParaRPr lang="en-US"/>
          </a:p>
        </p:txBody>
      </p:sp>
    </p:spTree>
    <p:extLst>
      <p:ext uri="{BB962C8B-B14F-4D97-AF65-F5344CB8AC3E}">
        <p14:creationId xmlns:p14="http://schemas.microsoft.com/office/powerpoint/2010/main" val="2448179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heat wave resources </a:t>
            </a:r>
          </a:p>
        </p:txBody>
      </p:sp>
      <p:sp>
        <p:nvSpPr>
          <p:cNvPr id="4" name="Slide Number Placeholder 3"/>
          <p:cNvSpPr>
            <a:spLocks noGrp="1"/>
          </p:cNvSpPr>
          <p:nvPr>
            <p:ph type="sldNum" sz="quarter" idx="5"/>
          </p:nvPr>
        </p:nvSpPr>
        <p:spPr/>
        <p:txBody>
          <a:bodyPr/>
          <a:lstStyle/>
          <a:p>
            <a:fld id="{0A86BE3E-AB95-482E-9524-D5FF704BF224}" type="slidenum">
              <a:rPr lang="en-US" smtClean="0"/>
              <a:t>45</a:t>
            </a:fld>
            <a:endParaRPr lang="en-US"/>
          </a:p>
        </p:txBody>
      </p:sp>
    </p:spTree>
    <p:extLst>
      <p:ext uri="{BB962C8B-B14F-4D97-AF65-F5344CB8AC3E}">
        <p14:creationId xmlns:p14="http://schemas.microsoft.com/office/powerpoint/2010/main" val="1070862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resources for air quality information, and how to stay protected from smoke.</a:t>
            </a:r>
          </a:p>
        </p:txBody>
      </p:sp>
      <p:sp>
        <p:nvSpPr>
          <p:cNvPr id="4" name="Slide Number Placeholder 3"/>
          <p:cNvSpPr>
            <a:spLocks noGrp="1"/>
          </p:cNvSpPr>
          <p:nvPr>
            <p:ph type="sldNum" sz="quarter" idx="5"/>
          </p:nvPr>
        </p:nvSpPr>
        <p:spPr/>
        <p:txBody>
          <a:bodyPr/>
          <a:lstStyle/>
          <a:p>
            <a:fld id="{0A86BE3E-AB95-482E-9524-D5FF704BF224}" type="slidenum">
              <a:rPr lang="en-US" smtClean="0"/>
              <a:t>46</a:t>
            </a:fld>
            <a:endParaRPr lang="en-US"/>
          </a:p>
        </p:txBody>
      </p:sp>
    </p:spTree>
    <p:extLst>
      <p:ext uri="{BB962C8B-B14F-4D97-AF65-F5344CB8AC3E}">
        <p14:creationId xmlns:p14="http://schemas.microsoft.com/office/powerpoint/2010/main" val="1915901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PG&amp;E provides several resources for planned power shutoffs – see those at these links.</a:t>
            </a:r>
          </a:p>
        </p:txBody>
      </p:sp>
      <p:sp>
        <p:nvSpPr>
          <p:cNvPr id="4" name="Slide Number Placeholder 3"/>
          <p:cNvSpPr>
            <a:spLocks noGrp="1"/>
          </p:cNvSpPr>
          <p:nvPr>
            <p:ph type="sldNum" sz="quarter" idx="5"/>
          </p:nvPr>
        </p:nvSpPr>
        <p:spPr/>
        <p:txBody>
          <a:bodyPr/>
          <a:lstStyle/>
          <a:p>
            <a:fld id="{0A86BE3E-AB95-482E-9524-D5FF704BF224}" type="slidenum">
              <a:rPr lang="en-US" smtClean="0"/>
              <a:t>47</a:t>
            </a:fld>
            <a:endParaRPr lang="en-US"/>
          </a:p>
        </p:txBody>
      </p:sp>
    </p:spTree>
    <p:extLst>
      <p:ext uri="{BB962C8B-B14F-4D97-AF65-F5344CB8AC3E}">
        <p14:creationId xmlns:p14="http://schemas.microsoft.com/office/powerpoint/2010/main" val="353677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955" indent="-274955">
              <a:buFont typeface="Arial" panose="020B0604020202020204" pitchFamily="34" charset="0"/>
              <a:buChar char="•"/>
            </a:pPr>
            <a:r>
              <a:rPr lang="en-US" dirty="0"/>
              <a:t>Who is going to be impacted by these types of events? Frontline communities will be impacted first and worst by climate change. Frontline residents may not have resources to adapt or respond. These include older adults, children, people with medical conditions, people with disabilities, low-income residents, communities of color, indigenous communities, people living alone, people who are unhoused, and outdoor workers. </a:t>
            </a:r>
            <a:endParaRPr lang="en-US" sz="1500" dirty="0"/>
          </a:p>
          <a:p>
            <a:pPr marL="274955" indent="-274955">
              <a:buFont typeface="Arial" panose="020B0604020202020204" pitchFamily="34" charset="0"/>
              <a:buChar char="•"/>
            </a:pPr>
            <a:r>
              <a:rPr lang="en-US" dirty="0"/>
              <a:t>Residents may also face multiple vulnerabilities at once.</a:t>
            </a:r>
          </a:p>
          <a:p>
            <a:endParaRPr lang="en-US" dirty="0"/>
          </a:p>
        </p:txBody>
      </p:sp>
      <p:sp>
        <p:nvSpPr>
          <p:cNvPr id="4" name="Slide Number Placeholder 3"/>
          <p:cNvSpPr>
            <a:spLocks noGrp="1"/>
          </p:cNvSpPr>
          <p:nvPr>
            <p:ph type="sldNum" sz="quarter" idx="5"/>
          </p:nvPr>
        </p:nvSpPr>
        <p:spPr/>
        <p:txBody>
          <a:bodyPr/>
          <a:lstStyle/>
          <a:p>
            <a:fld id="{15C00E32-E642-4817-A510-DD1A5EA01511}" type="slidenum">
              <a:rPr lang="en-US" smtClean="0"/>
              <a:t>5</a:t>
            </a:fld>
            <a:endParaRPr lang="en-US" dirty="0"/>
          </a:p>
        </p:txBody>
      </p:sp>
    </p:spTree>
    <p:extLst>
      <p:ext uri="{BB962C8B-B14F-4D97-AF65-F5344CB8AC3E}">
        <p14:creationId xmlns:p14="http://schemas.microsoft.com/office/powerpoint/2010/main" val="245532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off, we will cover climate disasters preparedness. Disasters can happen unexpectedly, so it’s important to be prepared in advance</a:t>
            </a:r>
          </a:p>
          <a:p>
            <a:endParaRPr lang="en-US" dirty="0"/>
          </a:p>
          <a:p>
            <a:r>
              <a:rPr lang="en-US" dirty="0"/>
              <a:t>Before we dive in, can we get a show of hands, who has a preparedness kit prepared at home? </a:t>
            </a:r>
          </a:p>
        </p:txBody>
      </p:sp>
      <p:sp>
        <p:nvSpPr>
          <p:cNvPr id="4" name="Slide Number Placeholder 3"/>
          <p:cNvSpPr>
            <a:spLocks noGrp="1"/>
          </p:cNvSpPr>
          <p:nvPr>
            <p:ph type="sldNum" sz="quarter" idx="5"/>
          </p:nvPr>
        </p:nvSpPr>
        <p:spPr/>
        <p:txBody>
          <a:bodyPr/>
          <a:lstStyle/>
          <a:p>
            <a:fld id="{6BB98AFB-CB0D-4DFE-87B9-B4B0D0DE73CD}" type="slidenum">
              <a:rPr lang="en-US" smtClean="0"/>
              <a:t>6</a:t>
            </a:fld>
            <a:endParaRPr lang="en-US"/>
          </a:p>
        </p:txBody>
      </p:sp>
    </p:spTree>
    <p:extLst>
      <p:ext uri="{BB962C8B-B14F-4D97-AF65-F5344CB8AC3E}">
        <p14:creationId xmlns:p14="http://schemas.microsoft.com/office/powerpoint/2010/main" val="179865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inbeing prepared is knowing the events that occur locally. You can learn about these events by signing up for emergency and evacuation alerts, which we’ll discuss later. And following Alameda County local agencies such as Fire and the Office of Emergency Services to stay up to date on events happening in the County. </a:t>
            </a:r>
          </a:p>
          <a:p>
            <a:endParaRPr lang="en-US" i="1" dirty="0"/>
          </a:p>
          <a:p>
            <a:r>
              <a:rPr lang="en-US" i="0" dirty="0"/>
              <a:t>Step 2 consists of having a plan. Review your evacuation plan with your family and/or friends and have a designated meeting spot for evacuations. For example, know the quickest route to exit your area if a wildfire approaches your home.</a:t>
            </a:r>
            <a:r>
              <a:rPr lang="en-US" dirty="0"/>
              <a:t> </a:t>
            </a:r>
          </a:p>
          <a:p>
            <a:endParaRPr lang="en-US" dirty="0"/>
          </a:p>
          <a:p>
            <a:r>
              <a:rPr lang="en-US" dirty="0"/>
              <a:t>Step 3 is making a preparedness kit. We’ll talk more about this on the next slide. </a:t>
            </a:r>
          </a:p>
          <a:p>
            <a:endParaRPr lang="en-US" dirty="0"/>
          </a:p>
          <a:p>
            <a:r>
              <a:rPr lang="en-US" i="0" dirty="0"/>
              <a:t>Lastly, step 4 is getting involved. You can sign up to volunteer to help others and strengthen your community by visiting acgov.org/ready/involved </a:t>
            </a:r>
            <a:endParaRPr lang="en-US" i="1" dirty="0"/>
          </a:p>
          <a:p>
            <a:endParaRPr lang="en-US" i="1" dirty="0"/>
          </a:p>
          <a:p>
            <a:endParaRPr lang="en-US" dirty="0"/>
          </a:p>
          <a:p>
            <a:r>
              <a:rPr lang="en-US" b="0" dirty="0">
                <a:effectLst/>
              </a:rPr>
              <a:t> </a:t>
            </a:r>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7</a:t>
            </a:fld>
            <a:endParaRPr lang="en-US"/>
          </a:p>
        </p:txBody>
      </p:sp>
    </p:spTree>
    <p:extLst>
      <p:ext uri="{BB962C8B-B14F-4D97-AF65-F5344CB8AC3E}">
        <p14:creationId xmlns:p14="http://schemas.microsoft.com/office/powerpoint/2010/main" val="156696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ready.gov/kit to view a checklist of items to include in your preparedness kit </a:t>
            </a:r>
          </a:p>
          <a:p>
            <a:pPr marL="171450" indent="-171450">
              <a:buFont typeface="Arial" panose="020B0604020202020204" pitchFamily="34" charset="0"/>
              <a:buChar char="•"/>
            </a:pPr>
            <a:r>
              <a:rPr lang="en-US" dirty="0"/>
              <a:t>pack water and food for several days, ideally 1 gallon of water per person per day </a:t>
            </a:r>
          </a:p>
          <a:p>
            <a:pPr marL="171450" indent="-171450">
              <a:buFont typeface="Arial" panose="020B0604020202020204" pitchFamily="34" charset="0"/>
              <a:buChar char="•"/>
            </a:pPr>
            <a:r>
              <a:rPr lang="en-US" dirty="0"/>
              <a:t>pack all items together in a durable bag and store it in an easily accessible place where it can be quickly grabbed when you need to go </a:t>
            </a:r>
          </a:p>
          <a:p>
            <a:pPr marL="628650" lvl="1" indent="-171450">
              <a:buFont typeface="Arial" panose="020B0604020202020204" pitchFamily="34" charset="0"/>
              <a:buChar char="•"/>
            </a:pPr>
            <a:r>
              <a:rPr lang="en-US" dirty="0"/>
              <a:t>family members can pack individual bags that include items such as clothes, personal belongings, and entertaining activities for kids </a:t>
            </a:r>
          </a:p>
          <a:p>
            <a:pPr marL="628650" lvl="1" indent="-171450">
              <a:buFont typeface="Arial" panose="020B0604020202020204" pitchFamily="34" charset="0"/>
              <a:buChar char="•"/>
            </a:pPr>
            <a:r>
              <a:rPr lang="en-US" dirty="0"/>
              <a:t>And don’t forget to pack essential needs for special family members such as pet food for your dog or life saving medications for an older adult in the family </a:t>
            </a:r>
          </a:p>
          <a:p>
            <a:r>
              <a:rPr lang="en-US" dirty="0"/>
              <a:t>Create a prep kit for your home, work, and car </a:t>
            </a:r>
          </a:p>
          <a:p>
            <a:r>
              <a:rPr lang="en-US" dirty="0"/>
              <a:t>And refresh your kits every year to ensure all food and medication are not expired </a:t>
            </a:r>
          </a:p>
        </p:txBody>
      </p:sp>
      <p:sp>
        <p:nvSpPr>
          <p:cNvPr id="4" name="Slide Number Placeholder 3"/>
          <p:cNvSpPr>
            <a:spLocks noGrp="1"/>
          </p:cNvSpPr>
          <p:nvPr>
            <p:ph type="sldNum" sz="quarter" idx="5"/>
          </p:nvPr>
        </p:nvSpPr>
        <p:spPr/>
        <p:txBody>
          <a:bodyPr/>
          <a:lstStyle/>
          <a:p>
            <a:fld id="{6BB98AFB-CB0D-4DFE-87B9-B4B0D0DE73CD}" type="slidenum">
              <a:rPr lang="en-US" smtClean="0"/>
              <a:t>8</a:t>
            </a:fld>
            <a:endParaRPr lang="en-US"/>
          </a:p>
        </p:txBody>
      </p:sp>
    </p:spTree>
    <p:extLst>
      <p:ext uri="{BB962C8B-B14F-4D97-AF65-F5344CB8AC3E}">
        <p14:creationId xmlns:p14="http://schemas.microsoft.com/office/powerpoint/2010/main" val="332362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kern="100" dirty="0"/>
              <a:t>Visit ACAlert.org to sign up for our messaging system to be alerted of climate related disasters, earthquake information, and other hazards</a:t>
            </a:r>
          </a:p>
          <a:p>
            <a:pPr marL="285750" indent="-285750">
              <a:buFont typeface="Arial" panose="020B0604020202020204" pitchFamily="34" charset="0"/>
              <a:buChar char="•"/>
              <a:defRPr/>
            </a:pPr>
            <a:r>
              <a:rPr lang="en-US" sz="1800" b="0" i="0" kern="100" dirty="0">
                <a:effectLst/>
                <a:latin typeface="Calibri" panose="020F0502020204030204" pitchFamily="34" charset="0"/>
                <a:cs typeface="Calibri"/>
              </a:rPr>
              <a:t>When an emergency threatens lives, it’s critical that we can reach you </a:t>
            </a:r>
          </a:p>
          <a:p>
            <a:pPr marL="285750" indent="-285750">
              <a:buFont typeface="Arial" panose="020B0604020202020204" pitchFamily="34" charset="0"/>
              <a:buChar char="•"/>
              <a:defRPr/>
            </a:pPr>
            <a:r>
              <a:rPr lang="en-US" sz="1800" b="0" i="0" kern="100" dirty="0">
                <a:effectLst/>
                <a:latin typeface="Calibri" panose="020F0502020204030204" pitchFamily="34" charset="0"/>
                <a:cs typeface="Calibri"/>
              </a:rPr>
              <a:t>AC Alert sends you emergency messages to your chosen devices for events in the County </a:t>
            </a:r>
          </a:p>
          <a:p>
            <a:pPr marL="742950" lvl="1" indent="-285750">
              <a:buFont typeface="Arial" panose="020B0604020202020204" pitchFamily="34" charset="0"/>
              <a:buChar char="•"/>
              <a:defRPr/>
            </a:pPr>
            <a:r>
              <a:rPr lang="en-US" sz="1800" b="0" i="0" kern="100" dirty="0">
                <a:effectLst/>
                <a:latin typeface="Calibri" panose="020F0502020204030204" pitchFamily="34" charset="0"/>
                <a:cs typeface="Calibri"/>
              </a:rPr>
              <a:t>You can receive alerts as a text message, email, or even phone call to a land line</a:t>
            </a:r>
            <a:endParaRPr lang="en-US" sz="1200" b="0" i="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A86BE3E-AB95-482E-9524-D5FF704BF224}" type="slidenum">
              <a:rPr lang="en-US" smtClean="0"/>
              <a:t>9</a:t>
            </a:fld>
            <a:endParaRPr lang="en-US"/>
          </a:p>
        </p:txBody>
      </p:sp>
    </p:spTree>
    <p:extLst>
      <p:ext uri="{BB962C8B-B14F-4D97-AF65-F5344CB8AC3E}">
        <p14:creationId xmlns:p14="http://schemas.microsoft.com/office/powerpoint/2010/main" val="156915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533400"/>
            <a:ext cx="5029200" cy="2514601"/>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065212" y="3403600"/>
            <a:ext cx="5029201" cy="1397000"/>
          </a:xfrm>
        </p:spPr>
        <p:txBody>
          <a:bodyPr>
            <a:normAutofit/>
          </a:bodyPr>
          <a:lstStyle>
            <a:lvl1pPr marL="0" indent="0" algn="l">
              <a:spcBef>
                <a:spcPts val="600"/>
              </a:spcBef>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66475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66809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1412" y="533400"/>
            <a:ext cx="2362201" cy="5486400"/>
          </a:xfrm>
        </p:spPr>
        <p:txBody>
          <a:bodyPr vert="eaVert">
            <a:normAutofit/>
          </a:bodyPr>
          <a:lstStyle>
            <a:lvl1pPr>
              <a:defRPr sz="4400"/>
            </a:lvl1pPr>
          </a:lstStyle>
          <a:p>
            <a:r>
              <a:rPr lang="en-US"/>
              <a:t>Click to edit Master title style</a:t>
            </a:r>
            <a:endParaRPr/>
          </a:p>
        </p:txBody>
      </p:sp>
      <p:sp>
        <p:nvSpPr>
          <p:cNvPr id="3" name="Vertical Text Placeholder 2"/>
          <p:cNvSpPr>
            <a:spLocks noGrp="1"/>
          </p:cNvSpPr>
          <p:nvPr>
            <p:ph type="body" orient="vert" idx="1"/>
          </p:nvPr>
        </p:nvSpPr>
        <p:spPr>
          <a:xfrm>
            <a:off x="1065213" y="533400"/>
            <a:ext cx="7467599" cy="5486400"/>
          </a:xfrm>
        </p:spPr>
        <p:txBody>
          <a:bodyPr vert="eaVert">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18824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429153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5214" y="533400"/>
            <a:ext cx="8686800" cy="2286000"/>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1065214" y="3124200"/>
            <a:ext cx="8686800" cy="1371600"/>
          </a:xfrm>
        </p:spPr>
        <p:txBody>
          <a:bodyPr anchor="t">
            <a:normAutofit/>
          </a:bodyPr>
          <a:lstStyle>
            <a:lvl1pPr marL="0" indent="0">
              <a:spcBef>
                <a:spcPts val="600"/>
              </a:spcBef>
              <a:buNone/>
              <a:defRPr sz="3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370133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Content Placeholder 2"/>
          <p:cNvSpPr>
            <a:spLocks noGrp="1"/>
          </p:cNvSpPr>
          <p:nvPr>
            <p:ph sz="half" idx="1"/>
          </p:nvPr>
        </p:nvSpPr>
        <p:spPr>
          <a:xfrm>
            <a:off x="1065212" y="1828800"/>
            <a:ext cx="4251960" cy="4191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464598" y="1828800"/>
            <a:ext cx="4251960" cy="4191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0FA9E5-6744-4841-888F-9E7CC0C2B7EC}" type="datetimeFigureOut">
              <a:rPr lang="en-US"/>
              <a:t>8/28/2024</a:t>
            </a:fld>
            <a:endParaRPr/>
          </a:p>
        </p:txBody>
      </p:sp>
      <p:sp>
        <p:nvSpPr>
          <p:cNvPr id="7" name="Slide Number Placeholder 6"/>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3413709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1065213" y="1828799"/>
            <a:ext cx="4251960" cy="685801"/>
          </a:xfrm>
        </p:spPr>
        <p:txBody>
          <a:bodyPr anchor="ctr">
            <a:noAutofit/>
          </a:bodyPr>
          <a:lstStyle>
            <a:lvl1pPr marL="0" indent="0">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5213" y="2590800"/>
            <a:ext cx="4251960" cy="3429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5500053" y="1828799"/>
            <a:ext cx="4251960" cy="685801"/>
          </a:xfrm>
        </p:spPr>
        <p:txBody>
          <a:bodyPr anchor="ctr">
            <a:noAutofit/>
          </a:bodyPr>
          <a:lstStyle>
            <a:lvl1pPr marL="0" indent="0">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00053" y="2590800"/>
            <a:ext cx="4251960" cy="3429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3E0FA9E5-6744-4841-888F-9E7CC0C2B7EC}" type="datetimeFigureOut">
              <a:rPr lang="en-US"/>
              <a:t>8/28/2024</a:t>
            </a:fld>
            <a:endParaRPr/>
          </a:p>
        </p:txBody>
      </p:sp>
      <p:sp>
        <p:nvSpPr>
          <p:cNvPr id="9" name="Slide Number Placeholder 8"/>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00078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3E0FA9E5-6744-4841-888F-9E7CC0C2B7EC}" type="datetimeFigureOut">
              <a:rPr lang="en-US"/>
              <a:t>8/28/2024</a:t>
            </a:fld>
            <a:endParaRPr/>
          </a:p>
        </p:txBody>
      </p:sp>
      <p:sp>
        <p:nvSpPr>
          <p:cNvPr id="5" name="Slide Number Placeholder 4"/>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90715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3E0FA9E5-6744-4841-888F-9E7CC0C2B7EC}" type="datetimeFigureOut">
              <a:rPr lang="en-US"/>
              <a:t>8/28/2024</a:t>
            </a:fld>
            <a:endParaRPr/>
          </a:p>
        </p:txBody>
      </p:sp>
      <p:sp>
        <p:nvSpPr>
          <p:cNvPr id="4" name="Slide Number Placeholder 3"/>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44153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rmAutofit/>
          </a:bodyPr>
          <a:lstStyle>
            <a:lvl1pPr algn="l">
              <a:defRPr sz="4000" b="1"/>
            </a:lvl1pPr>
          </a:lstStyle>
          <a:p>
            <a:r>
              <a:rPr lang="en-US"/>
              <a:t>Click to edit Master title style</a:t>
            </a:r>
            <a:endParaRPr/>
          </a:p>
        </p:txBody>
      </p:sp>
      <p:sp>
        <p:nvSpPr>
          <p:cNvPr id="3" name="Content Placeholder 2"/>
          <p:cNvSpPr>
            <a:spLocks noGrp="1"/>
          </p:cNvSpPr>
          <p:nvPr>
            <p:ph idx="1"/>
          </p:nvPr>
        </p:nvSpPr>
        <p:spPr>
          <a:xfrm>
            <a:off x="5865813" y="533400"/>
            <a:ext cx="5867400" cy="54864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2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0FA9E5-6744-4841-888F-9E7CC0C2B7EC}" type="datetimeFigureOut">
              <a:rPr lang="en-US"/>
              <a:t>8/28/2024</a:t>
            </a:fld>
            <a:endParaRPr/>
          </a:p>
        </p:txBody>
      </p:sp>
      <p:sp>
        <p:nvSpPr>
          <p:cNvPr id="7" name="Slide Number Placeholder 6"/>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10171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Autofit/>
          </a:bodyPr>
          <a:lstStyle>
            <a:lvl1pPr algn="l">
              <a:defRPr sz="4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2" y="533400"/>
            <a:ext cx="5780173" cy="5791200"/>
          </a:xfrm>
          <a:ln w="50800">
            <a:solidFill>
              <a:schemeClr val="tx1">
                <a:lumMod val="65000"/>
                <a:lumOff val="35000"/>
              </a:schemeClr>
            </a:solidFill>
            <a:miter lim="800000"/>
          </a:ln>
        </p:spPr>
        <p:txBody>
          <a:bodyP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960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533400"/>
            <a:ext cx="8686801"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Add a footer</a:t>
            </a:r>
          </a:p>
        </p:txBody>
      </p:sp>
      <p:sp>
        <p:nvSpPr>
          <p:cNvPr id="4" name="Date Placeholder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E0FA9E5-6744-4841-888F-9E7CC0C2B7EC}" type="datetimeFigureOut">
              <a:rPr lang="en-US" smtClean="0"/>
              <a:pPr/>
              <a:t>8/28/2024</a:t>
            </a:fld>
            <a:endParaRPr lang="en-US"/>
          </a:p>
        </p:txBody>
      </p:sp>
      <p:sp>
        <p:nvSpPr>
          <p:cNvPr id="6" name="Slide Number Placeholder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AEAE4A8-A6E5-453E-B946-FB774B73F48C}" type="slidenum">
              <a:rPr lang="en-US" smtClean="0"/>
              <a:pPr/>
              <a:t>‹#›</a:t>
            </a:fld>
            <a:endParaRPr lang="en-US"/>
          </a:p>
        </p:txBody>
      </p:sp>
    </p:spTree>
    <p:extLst>
      <p:ext uri="{BB962C8B-B14F-4D97-AF65-F5344CB8AC3E}">
        <p14:creationId xmlns:p14="http://schemas.microsoft.com/office/powerpoint/2010/main" val="159705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0000"/>
        </a:lnSpc>
        <a:spcBef>
          <a:spcPct val="0"/>
        </a:spcBef>
        <a:buNone/>
        <a:defRPr sz="3600" b="1" kern="120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twitter.com/acsosheriffs?lang=en" TargetMode="External"/><Relationship Id="rId3" Type="http://schemas.openxmlformats.org/officeDocument/2006/relationships/hyperlink" Target="https://www.instagram.com/alamedacofire/?hl=en" TargetMode="External"/><Relationship Id="rId7" Type="http://schemas.openxmlformats.org/officeDocument/2006/relationships/hyperlink" Target="https://www.facebook.com/alamedacountyoe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twitter.com/AlamedaCoAlert" TargetMode="External"/><Relationship Id="rId5" Type="http://schemas.openxmlformats.org/officeDocument/2006/relationships/hyperlink" Target="https://www.facebook.com/AlamedaCountyFire/" TargetMode="External"/><Relationship Id="rId10" Type="http://schemas.openxmlformats.org/officeDocument/2006/relationships/hyperlink" Target="https://www.instagram.com/alamedacountysheriff/?hl=en" TargetMode="External"/><Relationship Id="rId4" Type="http://schemas.openxmlformats.org/officeDocument/2006/relationships/hyperlink" Target="https://twitter.com/AlamedaCoFire" TargetMode="External"/><Relationship Id="rId9" Type="http://schemas.openxmlformats.org/officeDocument/2006/relationships/hyperlink" Target="https://www.facebook.com/ACSOSheriff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rotect.genasys.com/search?z=12.452394031320452&amp;latlon=37.88914283705607%2C-122.05949924999999"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dc.gov/healthywater/emergency/making-water-saf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acphd.org/resource-guid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acgsa.maps.arcgis.com/apps/MapSeries/index.html?appid=063725ccf3214fcc9d74d3fe05eae9e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cgov.org/emergencysit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unsplash.com/photos/-E6jqIGzgO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lhmp.acgov.org/map.html?mapUrl=wildfir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cphd-web-media.s3-us-west-2.amazonaws.com/media/programs-services/air-quality/docs/wildfire-smoke-faq-2021.06.pd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fire.airnow.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osfm.fire.ca.gov/fire-hazard-severity-zones-maps-2022/"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hyperlink" Target="https://www.pge.com/en/account/billing-and-assistance/financial-assistance/medical-baseline-program.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isabilitydisasteraccess.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unsplash.com/photos/f2Bi-VBs71M"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acgov.org/emergencysite/" TargetMode="External"/><Relationship Id="rId13" Type="http://schemas.openxmlformats.org/officeDocument/2006/relationships/hyperlink" Target="https://unsplash.com/photos/5K5gyPvKC80" TargetMode="External"/><Relationship Id="rId3" Type="http://schemas.openxmlformats.org/officeDocument/2006/relationships/hyperlink" Target="https://member.everbridge.net/453003085612570/login" TargetMode="External"/><Relationship Id="rId7" Type="http://schemas.openxmlformats.org/officeDocument/2006/relationships/hyperlink" Target="https://news.caloes.ca.gov/family-preparedness-are-you-ready-california/" TargetMode="External"/><Relationship Id="rId12"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ready.gov/" TargetMode="External"/><Relationship Id="rId11" Type="http://schemas.openxmlformats.org/officeDocument/2006/relationships/hyperlink" Target="https://help.genasys.com/articles/zone-status-and-color-meanings-1" TargetMode="External"/><Relationship Id="rId5" Type="http://schemas.openxmlformats.org/officeDocument/2006/relationships/hyperlink" Target="https://www.acgov.org/ready/" TargetMode="External"/><Relationship Id="rId10" Type="http://schemas.openxmlformats.org/officeDocument/2006/relationships/hyperlink" Target="https://protect.genasys.com/search" TargetMode="External"/><Relationship Id="rId4" Type="http://schemas.openxmlformats.org/officeDocument/2006/relationships/hyperlink" Target="http://acgov.org/emergencysite/documents/ACAlertSignUpFebruary19MobileApp.pdf" TargetMode="External"/><Relationship Id="rId9" Type="http://schemas.openxmlformats.org/officeDocument/2006/relationships/hyperlink" Target="https://www.listoscalifornia.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acphd.org/phep/heat-and-health/"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acgov.org/emergencysit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lhmp.acgov.org/map.html?mapUrl=wildfire" TargetMode="External"/><Relationship Id="rId13" Type="http://schemas.openxmlformats.org/officeDocument/2006/relationships/image" Target="../media/image1.jpeg"/><Relationship Id="rId3" Type="http://schemas.openxmlformats.org/officeDocument/2006/relationships/hyperlink" Target="https://fire.airnow.gov/" TargetMode="External"/><Relationship Id="rId7" Type="http://schemas.openxmlformats.org/officeDocument/2006/relationships/hyperlink" Target="https://www.epa.gov/indoor-air-quality-iaq/create-clean-room-protect-indoor-air-quality-during-wildfire" TargetMode="External"/><Relationship Id="rId12" Type="http://schemas.openxmlformats.org/officeDocument/2006/relationships/hyperlink" Target="https://www.acgov.org/emergencysite/"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cdph.ca.gov/Programs/EPO/Pages/BP_Wildfire_FAQs.aspx" TargetMode="External"/><Relationship Id="rId11" Type="http://schemas.openxmlformats.org/officeDocument/2006/relationships/hyperlink" Target="https://www.readyforwildfire.org/wp-content/uploads/DefensibleSpaceFlyer.pdf" TargetMode="External"/><Relationship Id="rId5" Type="http://schemas.openxmlformats.org/officeDocument/2006/relationships/hyperlink" Target="https://covid-19.acgov.org/covid19-assets/docs/health-safety/extreme-heat-unhealthy-air-quality-2020.08.20.pdf" TargetMode="External"/><Relationship Id="rId10" Type="http://schemas.openxmlformats.org/officeDocument/2006/relationships/hyperlink" Target="https://www.readyforwildfire.org/" TargetMode="External"/><Relationship Id="rId4" Type="http://schemas.openxmlformats.org/officeDocument/2006/relationships/hyperlink" Target="https://acphd.org/air-quality/" TargetMode="External"/><Relationship Id="rId9" Type="http://schemas.openxmlformats.org/officeDocument/2006/relationships/hyperlink" Target="https://www.fire.ca.gov/"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pge.com/en/account/billing-and-assistance/financial-assistance/vulnerable-customer-status.html" TargetMode="External"/><Relationship Id="rId13" Type="http://schemas.openxmlformats.org/officeDocument/2006/relationships/hyperlink" Target="https://ia.cpuc.ca.gov/firemap/" TargetMode="External"/><Relationship Id="rId3" Type="http://schemas.openxmlformats.org/officeDocument/2006/relationships/hyperlink" Target="https://pgealerts.alerts.pge.com/updates/" TargetMode="External"/><Relationship Id="rId7" Type="http://schemas.openxmlformats.org/officeDocument/2006/relationships/hyperlink" Target="https://www.pge.com/en/account/billing-and-assistance/financial-assistance/medical-baseline-program.html" TargetMode="External"/><Relationship Id="rId12"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pge.com/en_US/residential/outages/public-safety-power-shuttoff/prepare-for-psps.page?WT.mc_id=Vanity_outageprep" TargetMode="External"/><Relationship Id="rId11" Type="http://schemas.openxmlformats.org/officeDocument/2006/relationships/hyperlink" Target="https://pgealerts.alerts.pge.com/updates/psps-events/?_gl=1*kbbpo7*_ga*MTQzNTk5MDM2OC4xNjg4NTk4NzIy*_ga_FQYX57XZEJ*MTY4ODU5ODcyMy4xLjEuMTY4ODU5OTY1Ny44LjAuMA..&amp;_ga=2.41780449.296268502.1688598722-1435990368.1688598722" TargetMode="External"/><Relationship Id="rId5" Type="http://schemas.openxmlformats.org/officeDocument/2006/relationships/hyperlink" Target="https://www.pge.com/en_US/residential/outages/alerts/alerts.page?ctx=small-medium-business" TargetMode="External"/><Relationship Id="rId10" Type="http://schemas.openxmlformats.org/officeDocument/2006/relationships/hyperlink" Target="https://www.pge.com/en_US/safety/emergency-preparedness/natural-disaster/wildfires/independent-living-centers.page" TargetMode="External"/><Relationship Id="rId4" Type="http://schemas.openxmlformats.org/officeDocument/2006/relationships/hyperlink" Target="https://www.pge.com/en_US/residential/your-account/account-management/manage-your-account/alerts-and-notifications/update-your-contact-information.page" TargetMode="External"/><Relationship Id="rId9" Type="http://schemas.openxmlformats.org/officeDocument/2006/relationships/hyperlink" Target="https://disabilitydisasteraccess.org/" TargetMode="External"/><Relationship Id="rId1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unsplash.com/photos/MaKsx8JNbi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www.Ready.gov.org"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w.ready.gov"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3008-F440-48FB-8741-506FAA33C436}"/>
              </a:ext>
            </a:extLst>
          </p:cNvPr>
          <p:cNvSpPr>
            <a:spLocks noGrp="1"/>
          </p:cNvSpPr>
          <p:nvPr>
            <p:ph type="ctrTitle"/>
          </p:nvPr>
        </p:nvSpPr>
        <p:spPr>
          <a:xfrm>
            <a:off x="1803189" y="5185978"/>
            <a:ext cx="8582440" cy="1044029"/>
          </a:xfrm>
        </p:spPr>
        <p:txBody>
          <a:bodyPr anchor="t">
            <a:normAutofit fontScale="90000"/>
          </a:bodyPr>
          <a:lstStyle/>
          <a:p>
            <a:pPr algn="ctr"/>
            <a:r>
              <a:rPr lang="en-US" sz="5300" kern="0" dirty="0">
                <a:latin typeface="+mn-lt"/>
              </a:rPr>
              <a:t>Wildfire &amp; Heat Season Training</a:t>
            </a:r>
            <a:br>
              <a:rPr lang="en-US" sz="4399" kern="0" dirty="0">
                <a:latin typeface="+mn-lt"/>
                <a:cs typeface="Calibri"/>
              </a:rPr>
            </a:br>
            <a:br>
              <a:rPr lang="en-US" sz="2299" kern="0" dirty="0">
                <a:latin typeface="+mn-lt"/>
              </a:rPr>
            </a:br>
            <a:br>
              <a:rPr lang="en-US" sz="2299" kern="0" dirty="0"/>
            </a:br>
            <a:endParaRPr lang="en-US" sz="2299" dirty="0">
              <a:cs typeface="Calibri Light"/>
            </a:endParaRPr>
          </a:p>
        </p:txBody>
      </p:sp>
      <p:sp>
        <p:nvSpPr>
          <p:cNvPr id="3" name="Subtitle 2">
            <a:extLst>
              <a:ext uri="{FF2B5EF4-FFF2-40B4-BE49-F238E27FC236}">
                <a16:creationId xmlns:a16="http://schemas.microsoft.com/office/drawing/2014/main" id="{65A15179-87B9-41C0-817C-25CEAB96315D}"/>
              </a:ext>
            </a:extLst>
          </p:cNvPr>
          <p:cNvSpPr>
            <a:spLocks noGrp="1"/>
          </p:cNvSpPr>
          <p:nvPr>
            <p:ph type="subTitle" idx="1"/>
          </p:nvPr>
        </p:nvSpPr>
        <p:spPr>
          <a:xfrm>
            <a:off x="291217" y="5772731"/>
            <a:ext cx="11606385" cy="828699"/>
          </a:xfrm>
        </p:spPr>
        <p:txBody>
          <a:bodyPr anchor="b">
            <a:normAutofit/>
          </a:bodyPr>
          <a:lstStyle/>
          <a:p>
            <a:pPr algn="ctr"/>
            <a:r>
              <a:rPr lang="en-US" sz="1999" i="1" kern="0" dirty="0"/>
              <a:t>Based on materials developed by City of San Leandro Sustainability, Alameda County Office of Sustainability and Alameda County Health Emergency Preparedness and Response</a:t>
            </a:r>
            <a:endParaRPr lang="en-US" sz="800" dirty="0"/>
          </a:p>
        </p:txBody>
      </p:sp>
      <p:pic>
        <p:nvPicPr>
          <p:cNvPr id="10" name="Picture 9">
            <a:extLst>
              <a:ext uri="{FF2B5EF4-FFF2-40B4-BE49-F238E27FC236}">
                <a16:creationId xmlns:a16="http://schemas.microsoft.com/office/drawing/2014/main" id="{363A6BAC-8C5B-40AD-A120-8BC43092241F}"/>
              </a:ext>
            </a:extLst>
          </p:cNvPr>
          <p:cNvPicPr>
            <a:picLocks noChangeAspect="1"/>
          </p:cNvPicPr>
          <p:nvPr/>
        </p:nvPicPr>
        <p:blipFill rotWithShape="1">
          <a:blip r:embed="rId3">
            <a:extLst>
              <a:ext uri="{28A0092B-C50C-407E-A947-70E740481C1C}">
                <a14:useLocalDpi xmlns:a14="http://schemas.microsoft.com/office/drawing/2010/main" val="0"/>
              </a:ext>
            </a:extLst>
          </a:blip>
          <a:srcRect l="23928" r="1072"/>
          <a:stretch/>
        </p:blipFill>
        <p:spPr>
          <a:xfrm>
            <a:off x="895102" y="998119"/>
            <a:ext cx="2971026" cy="2971026"/>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405" r="4093" b="-2"/>
          <a:stretch/>
        </p:blipFill>
        <p:spPr>
          <a:xfrm>
            <a:off x="4608900" y="998119"/>
            <a:ext cx="2971026" cy="2971026"/>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7" name="Picture 6" descr="A sign on a window&#10;&#10;Description automatically generated with medium confidence">
            <a:extLst>
              <a:ext uri="{FF2B5EF4-FFF2-40B4-BE49-F238E27FC236}">
                <a16:creationId xmlns:a16="http://schemas.microsoft.com/office/drawing/2014/main" id="{734999E6-260E-4CA7-B036-32986E7CADC0}"/>
              </a:ext>
            </a:extLst>
          </p:cNvPr>
          <p:cNvPicPr>
            <a:picLocks noChangeAspect="1"/>
          </p:cNvPicPr>
          <p:nvPr/>
        </p:nvPicPr>
        <p:blipFill rotWithShape="1">
          <a:blip r:embed="rId5">
            <a:extLst>
              <a:ext uri="{28A0092B-C50C-407E-A947-70E740481C1C}">
                <a14:useLocalDpi xmlns:a14="http://schemas.microsoft.com/office/drawing/2010/main" val="0"/>
              </a:ext>
            </a:extLst>
          </a:blip>
          <a:srcRect l="15706" r="17542" b="-3"/>
          <a:stretch/>
        </p:blipFill>
        <p:spPr>
          <a:xfrm>
            <a:off x="8322697" y="998119"/>
            <a:ext cx="2971026" cy="2971026"/>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5" name="Title 3"/>
          <p:cNvSpPr txBox="1">
            <a:spLocks/>
          </p:cNvSpPr>
          <p:nvPr/>
        </p:nvSpPr>
        <p:spPr>
          <a:xfrm>
            <a:off x="1523604" y="3321872"/>
            <a:ext cx="9141618" cy="2249695"/>
          </a:xfrm>
          <a:prstGeom prst="rect">
            <a:avLst/>
          </a:prstGeom>
        </p:spPr>
        <p:txBody>
          <a:bodyPr/>
          <a:lstStyle>
            <a:lvl1pPr algn="ctr" rtl="0" eaLnBrk="1" fontAlgn="base" hangingPunct="1">
              <a:spcBef>
                <a:spcPct val="0"/>
              </a:spcBef>
              <a:spcAft>
                <a:spcPct val="0"/>
              </a:spcAft>
              <a:defRPr sz="4693" b="1">
                <a:solidFill>
                  <a:srgbClr val="00738C"/>
                </a:solidFill>
                <a:latin typeface="+mj-lt"/>
                <a:ea typeface="+mj-ea"/>
                <a:cs typeface="+mj-cs"/>
              </a:defRPr>
            </a:lvl1pPr>
            <a:lvl2pPr algn="ctr" rtl="0" eaLnBrk="1" fontAlgn="base" hangingPunct="1">
              <a:spcBef>
                <a:spcPct val="0"/>
              </a:spcBef>
              <a:spcAft>
                <a:spcPct val="0"/>
              </a:spcAft>
              <a:defRPr sz="4693" b="1">
                <a:solidFill>
                  <a:srgbClr val="00738C"/>
                </a:solidFill>
                <a:latin typeface="Arial" charset="0"/>
              </a:defRPr>
            </a:lvl2pPr>
            <a:lvl3pPr algn="ctr" rtl="0" eaLnBrk="1" fontAlgn="base" hangingPunct="1">
              <a:spcBef>
                <a:spcPct val="0"/>
              </a:spcBef>
              <a:spcAft>
                <a:spcPct val="0"/>
              </a:spcAft>
              <a:defRPr sz="4693" b="1">
                <a:solidFill>
                  <a:srgbClr val="00738C"/>
                </a:solidFill>
                <a:latin typeface="Arial" charset="0"/>
              </a:defRPr>
            </a:lvl3pPr>
            <a:lvl4pPr algn="ctr" rtl="0" eaLnBrk="1" fontAlgn="base" hangingPunct="1">
              <a:spcBef>
                <a:spcPct val="0"/>
              </a:spcBef>
              <a:spcAft>
                <a:spcPct val="0"/>
              </a:spcAft>
              <a:defRPr sz="4693" b="1">
                <a:solidFill>
                  <a:srgbClr val="00738C"/>
                </a:solidFill>
                <a:latin typeface="Arial" charset="0"/>
              </a:defRPr>
            </a:lvl4pPr>
            <a:lvl5pPr algn="ctr" rtl="0" eaLnBrk="1" fontAlgn="base" hangingPunct="1">
              <a:spcBef>
                <a:spcPct val="0"/>
              </a:spcBef>
              <a:spcAft>
                <a:spcPct val="0"/>
              </a:spcAft>
              <a:defRPr sz="4693" b="1">
                <a:solidFill>
                  <a:srgbClr val="00738C"/>
                </a:solidFill>
                <a:latin typeface="Arial" charset="0"/>
              </a:defRPr>
            </a:lvl5pPr>
            <a:lvl6pPr marL="487661" algn="ctr" rtl="0" eaLnBrk="1" fontAlgn="base" hangingPunct="1">
              <a:spcBef>
                <a:spcPct val="0"/>
              </a:spcBef>
              <a:spcAft>
                <a:spcPct val="0"/>
              </a:spcAft>
              <a:defRPr sz="4693" b="1">
                <a:solidFill>
                  <a:srgbClr val="00738C"/>
                </a:solidFill>
                <a:latin typeface="Arial" charset="0"/>
              </a:defRPr>
            </a:lvl6pPr>
            <a:lvl7pPr marL="975321" algn="ctr" rtl="0" eaLnBrk="1" fontAlgn="base" hangingPunct="1">
              <a:spcBef>
                <a:spcPct val="0"/>
              </a:spcBef>
              <a:spcAft>
                <a:spcPct val="0"/>
              </a:spcAft>
              <a:defRPr sz="4693" b="1">
                <a:solidFill>
                  <a:srgbClr val="00738C"/>
                </a:solidFill>
                <a:latin typeface="Arial" charset="0"/>
              </a:defRPr>
            </a:lvl7pPr>
            <a:lvl8pPr marL="1462982" algn="ctr" rtl="0" eaLnBrk="1" fontAlgn="base" hangingPunct="1">
              <a:spcBef>
                <a:spcPct val="0"/>
              </a:spcBef>
              <a:spcAft>
                <a:spcPct val="0"/>
              </a:spcAft>
              <a:defRPr sz="4693" b="1">
                <a:solidFill>
                  <a:srgbClr val="00738C"/>
                </a:solidFill>
                <a:latin typeface="Arial" charset="0"/>
              </a:defRPr>
            </a:lvl8pPr>
            <a:lvl9pPr marL="1950641" algn="ctr" rtl="0" eaLnBrk="1" fontAlgn="base" hangingPunct="1">
              <a:spcBef>
                <a:spcPct val="0"/>
              </a:spcBef>
              <a:spcAft>
                <a:spcPct val="0"/>
              </a:spcAft>
              <a:defRPr sz="4693" b="1">
                <a:solidFill>
                  <a:srgbClr val="00738C"/>
                </a:solidFill>
                <a:latin typeface="Arial" charset="0"/>
              </a:defRPr>
            </a:lvl9pPr>
          </a:lstStyle>
          <a:p>
            <a:pPr>
              <a:spcAft>
                <a:spcPts val="600"/>
              </a:spcAft>
            </a:pPr>
            <a:br>
              <a:rPr lang="en-US" sz="4218" kern="0"/>
            </a:br>
            <a:endParaRPr lang="en-US" sz="4000" kern="0"/>
          </a:p>
        </p:txBody>
      </p:sp>
      <p:sp>
        <p:nvSpPr>
          <p:cNvPr id="6" name="Subtitle 6"/>
          <p:cNvSpPr txBox="1">
            <a:spLocks/>
          </p:cNvSpPr>
          <p:nvPr/>
        </p:nvSpPr>
        <p:spPr>
          <a:xfrm>
            <a:off x="2486605" y="5330529"/>
            <a:ext cx="7215614" cy="1017719"/>
          </a:xfrm>
          <a:prstGeom prst="rect">
            <a:avLst/>
          </a:prstGeom>
        </p:spPr>
        <p:txBody>
          <a:bodyPr/>
          <a:lstStyle>
            <a:lvl1pPr marL="365744" indent="-365744" algn="l" rtl="0" eaLnBrk="1" fontAlgn="base" hangingPunct="1">
              <a:spcBef>
                <a:spcPct val="20000"/>
              </a:spcBef>
              <a:spcAft>
                <a:spcPct val="0"/>
              </a:spcAft>
              <a:buClr>
                <a:srgbClr val="4D8830"/>
              </a:buClr>
              <a:buFont typeface="Wingdings" pitchFamily="2" charset="2"/>
              <a:buChar char="§"/>
              <a:defRPr sz="3413">
                <a:solidFill>
                  <a:schemeClr val="tx1"/>
                </a:solidFill>
                <a:latin typeface="+mn-lt"/>
                <a:ea typeface="+mn-ea"/>
                <a:cs typeface="+mn-cs"/>
              </a:defRPr>
            </a:lvl1pPr>
            <a:lvl2pPr marL="792448" indent="-304789" algn="l" rtl="0" eaLnBrk="1" fontAlgn="base" hangingPunct="1">
              <a:spcBef>
                <a:spcPct val="20000"/>
              </a:spcBef>
              <a:spcAft>
                <a:spcPct val="0"/>
              </a:spcAft>
              <a:buClr>
                <a:srgbClr val="4D8830"/>
              </a:buClr>
              <a:buFont typeface="Arial" charset="0"/>
              <a:buChar char="▫"/>
              <a:defRPr sz="2987">
                <a:solidFill>
                  <a:schemeClr val="tx1"/>
                </a:solidFill>
                <a:latin typeface="+mn-lt"/>
              </a:defRPr>
            </a:lvl2pPr>
            <a:lvl3pPr marL="1219150" indent="-243831" algn="l" rtl="0" eaLnBrk="1" fontAlgn="base" hangingPunct="1">
              <a:spcBef>
                <a:spcPct val="20000"/>
              </a:spcBef>
              <a:spcAft>
                <a:spcPct val="0"/>
              </a:spcAft>
              <a:buClr>
                <a:srgbClr val="4D8830"/>
              </a:buClr>
              <a:buFont typeface="Arial" charset="0"/>
              <a:buChar char="−"/>
              <a:defRPr sz="2560">
                <a:solidFill>
                  <a:schemeClr val="tx1"/>
                </a:solidFill>
                <a:latin typeface="+mn-lt"/>
              </a:defRPr>
            </a:lvl3pPr>
            <a:lvl4pPr marL="1706811" indent="-243831" algn="l" rtl="0" eaLnBrk="1" fontAlgn="base" hangingPunct="1">
              <a:spcBef>
                <a:spcPct val="20000"/>
              </a:spcBef>
              <a:spcAft>
                <a:spcPct val="0"/>
              </a:spcAft>
              <a:buClr>
                <a:srgbClr val="4D8830"/>
              </a:buClr>
              <a:buChar char="•"/>
              <a:defRPr sz="2133">
                <a:solidFill>
                  <a:schemeClr val="tx1"/>
                </a:solidFill>
                <a:latin typeface="+mn-lt"/>
              </a:defRPr>
            </a:lvl4pPr>
            <a:lvl5pPr marL="219447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5pPr>
            <a:lvl6pPr marL="268213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6pPr>
            <a:lvl7pPr marL="316979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7pPr>
            <a:lvl8pPr marL="365745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8pPr>
            <a:lvl9pPr marL="414511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9pPr>
          </a:lstStyle>
          <a:p>
            <a:pPr marL="0" indent="0" algn="ctr">
              <a:buNone/>
            </a:pPr>
            <a:endParaRPr lang="en-US" sz="2399" kern="0">
              <a:solidFill>
                <a:srgbClr val="00738C"/>
              </a:solidFill>
            </a:endParaRPr>
          </a:p>
        </p:txBody>
      </p:sp>
      <p:sp>
        <p:nvSpPr>
          <p:cNvPr id="4" name="Rectangle 3">
            <a:extLst>
              <a:ext uri="{FF2B5EF4-FFF2-40B4-BE49-F238E27FC236}">
                <a16:creationId xmlns:a16="http://schemas.microsoft.com/office/drawing/2014/main" id="{9335C77F-4D8A-EFBB-99F4-18A84E6D8210}"/>
              </a:ext>
            </a:extLst>
          </p:cNvPr>
          <p:cNvSpPr/>
          <p:nvPr/>
        </p:nvSpPr>
        <p:spPr>
          <a:xfrm>
            <a:off x="11238331" y="6410655"/>
            <a:ext cx="914400" cy="38996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kern="0"/>
              <a:t>v.8.2024</a:t>
            </a:r>
            <a:endParaRPr lang="en-US" sz="1200" i="1" kern="0" dirty="0"/>
          </a:p>
        </p:txBody>
      </p:sp>
      <p:sp>
        <p:nvSpPr>
          <p:cNvPr id="9" name="TextBox 1">
            <a:extLst>
              <a:ext uri="{FF2B5EF4-FFF2-40B4-BE49-F238E27FC236}">
                <a16:creationId xmlns:a16="http://schemas.microsoft.com/office/drawing/2014/main" id="{5B7E3A47-A647-0389-073F-0391E175AEDF}"/>
              </a:ext>
            </a:extLst>
          </p:cNvPr>
          <p:cNvSpPr txBox="1"/>
          <p:nvPr/>
        </p:nvSpPr>
        <p:spPr>
          <a:xfrm>
            <a:off x="1239446" y="4105571"/>
            <a:ext cx="228233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Bay bridge in the background of a man with a mask on and orange skies</a:t>
            </a:r>
          </a:p>
        </p:txBody>
      </p:sp>
      <p:sp>
        <p:nvSpPr>
          <p:cNvPr id="11" name="TextBox 1">
            <a:extLst>
              <a:ext uri="{FF2B5EF4-FFF2-40B4-BE49-F238E27FC236}">
                <a16:creationId xmlns:a16="http://schemas.microsoft.com/office/drawing/2014/main" id="{A0D45F87-068D-FE1A-6623-CCD3E5F08D60}"/>
              </a:ext>
            </a:extLst>
          </p:cNvPr>
          <p:cNvSpPr txBox="1"/>
          <p:nvPr/>
        </p:nvSpPr>
        <p:spPr>
          <a:xfrm flipH="1">
            <a:off x="8781946" y="4123553"/>
            <a:ext cx="2282338"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on the door that reads “store closed, no electricity, will open as soon as possible”</a:t>
            </a:r>
          </a:p>
        </p:txBody>
      </p:sp>
      <p:sp>
        <p:nvSpPr>
          <p:cNvPr id="12" name="TextBox 1">
            <a:extLst>
              <a:ext uri="{FF2B5EF4-FFF2-40B4-BE49-F238E27FC236}">
                <a16:creationId xmlns:a16="http://schemas.microsoft.com/office/drawing/2014/main" id="{BAB7F79A-1BA8-970B-E0D4-5D4211FF38FD}"/>
              </a:ext>
            </a:extLst>
          </p:cNvPr>
          <p:cNvSpPr txBox="1"/>
          <p:nvPr/>
        </p:nvSpPr>
        <p:spPr>
          <a:xfrm>
            <a:off x="5044188" y="4178441"/>
            <a:ext cx="2282338"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outside of a building announcing “cooling center”</a:t>
            </a:r>
          </a:p>
        </p:txBody>
      </p:sp>
    </p:spTree>
    <p:extLst>
      <p:ext uri="{BB962C8B-B14F-4D97-AF65-F5344CB8AC3E}">
        <p14:creationId xmlns:p14="http://schemas.microsoft.com/office/powerpoint/2010/main" val="144350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B75A-CF7A-0AA8-B3B0-9E01D2201C93}"/>
              </a:ext>
            </a:extLst>
          </p:cNvPr>
          <p:cNvSpPr>
            <a:spLocks noGrp="1"/>
          </p:cNvSpPr>
          <p:nvPr>
            <p:ph type="title"/>
          </p:nvPr>
        </p:nvSpPr>
        <p:spPr/>
        <p:txBody>
          <a:bodyPr/>
          <a:lstStyle/>
          <a:p>
            <a:r>
              <a:rPr lang="en-US" dirty="0"/>
              <a:t>Local Social Media:</a:t>
            </a:r>
          </a:p>
        </p:txBody>
      </p:sp>
      <p:sp>
        <p:nvSpPr>
          <p:cNvPr id="3" name="Content Placeholder 2">
            <a:extLst>
              <a:ext uri="{FF2B5EF4-FFF2-40B4-BE49-F238E27FC236}">
                <a16:creationId xmlns:a16="http://schemas.microsoft.com/office/drawing/2014/main" id="{A1BFF9A2-5232-0255-B8DD-9C721AE8FC5F}"/>
              </a:ext>
            </a:extLst>
          </p:cNvPr>
          <p:cNvSpPr>
            <a:spLocks noGrp="1"/>
          </p:cNvSpPr>
          <p:nvPr>
            <p:ph sz="half" idx="1"/>
          </p:nvPr>
        </p:nvSpPr>
        <p:spPr>
          <a:xfrm>
            <a:off x="1065212" y="1828800"/>
            <a:ext cx="10201502" cy="4191000"/>
          </a:xfrm>
        </p:spPr>
        <p:txBody>
          <a:bodyPr>
            <a:normAutofit fontScale="92500" lnSpcReduction="20000"/>
          </a:bodyPr>
          <a:lstStyle/>
          <a:p>
            <a:r>
              <a:rPr lang="en-US" dirty="0"/>
              <a:t>Alameda County Fire Department </a:t>
            </a:r>
          </a:p>
          <a:p>
            <a:pPr lvl="1"/>
            <a:r>
              <a:rPr lang="en-US" dirty="0"/>
              <a:t>@AlamedaCoFire on </a:t>
            </a:r>
            <a:r>
              <a:rPr lang="en-US" dirty="0">
                <a:hlinkClick r:id="rId3"/>
              </a:rPr>
              <a:t>Instagram</a:t>
            </a:r>
            <a:r>
              <a:rPr lang="en-US" dirty="0"/>
              <a:t> and </a:t>
            </a:r>
            <a:r>
              <a:rPr lang="en-US" dirty="0">
                <a:hlinkClick r:id="rId4"/>
              </a:rPr>
              <a:t>X</a:t>
            </a:r>
            <a:endParaRPr lang="en-US" dirty="0"/>
          </a:p>
          <a:p>
            <a:pPr lvl="1"/>
            <a:r>
              <a:rPr lang="en-US" dirty="0"/>
              <a:t>@AlamedaCountyFire on </a:t>
            </a:r>
            <a:r>
              <a:rPr lang="en-US" dirty="0">
                <a:hlinkClick r:id="rId5"/>
              </a:rPr>
              <a:t>Facebook</a:t>
            </a:r>
            <a:endParaRPr lang="en-US" dirty="0"/>
          </a:p>
          <a:p>
            <a:r>
              <a:rPr lang="en-US" dirty="0"/>
              <a:t>Alameda County Office of Emergency Services </a:t>
            </a:r>
          </a:p>
          <a:p>
            <a:pPr lvl="1"/>
            <a:r>
              <a:rPr lang="en-US" dirty="0"/>
              <a:t>@AlamedaCoAlert on </a:t>
            </a:r>
            <a:r>
              <a:rPr lang="en-US" dirty="0">
                <a:hlinkClick r:id="rId6"/>
              </a:rPr>
              <a:t>X</a:t>
            </a:r>
            <a:endParaRPr lang="en-US" dirty="0"/>
          </a:p>
          <a:p>
            <a:pPr lvl="1"/>
            <a:r>
              <a:rPr lang="en-US" b="0" i="0" u="none" strike="noStrike" dirty="0">
                <a:solidFill>
                  <a:srgbClr val="595959"/>
                </a:solidFill>
                <a:effectLst/>
                <a:latin typeface="Libre Franklin Medium" pitchFamily="2" charset="0"/>
              </a:rPr>
              <a:t>@Alamedacountyoes </a:t>
            </a:r>
            <a:r>
              <a:rPr lang="en-US" dirty="0"/>
              <a:t>on </a:t>
            </a:r>
            <a:r>
              <a:rPr lang="en-US" dirty="0">
                <a:hlinkClick r:id="rId7"/>
              </a:rPr>
              <a:t>Facebook</a:t>
            </a:r>
            <a:r>
              <a:rPr lang="en-US" dirty="0"/>
              <a:t> </a:t>
            </a:r>
          </a:p>
          <a:p>
            <a:r>
              <a:rPr lang="en-US" dirty="0"/>
              <a:t>Alameda County Sheriff’s Office </a:t>
            </a:r>
          </a:p>
          <a:p>
            <a:pPr lvl="1"/>
            <a:r>
              <a:rPr lang="en-US" dirty="0"/>
              <a:t>@ACSOSheriffs on </a:t>
            </a:r>
            <a:r>
              <a:rPr lang="en-US" dirty="0">
                <a:hlinkClick r:id="rId8"/>
              </a:rPr>
              <a:t>X</a:t>
            </a:r>
            <a:r>
              <a:rPr lang="en-US" dirty="0"/>
              <a:t> and </a:t>
            </a:r>
            <a:r>
              <a:rPr lang="en-US" dirty="0">
                <a:hlinkClick r:id="rId9"/>
              </a:rPr>
              <a:t>Facebook </a:t>
            </a:r>
            <a:endParaRPr lang="en-US" dirty="0"/>
          </a:p>
          <a:p>
            <a:pPr lvl="1"/>
            <a:r>
              <a:rPr lang="en-US" dirty="0"/>
              <a:t>@Alamedacountysheriff on </a:t>
            </a:r>
            <a:r>
              <a:rPr lang="en-US" dirty="0">
                <a:hlinkClick r:id="rId10"/>
              </a:rPr>
              <a:t>Instagram</a:t>
            </a:r>
            <a:r>
              <a:rPr lang="en-US" dirty="0"/>
              <a:t> </a:t>
            </a:r>
          </a:p>
          <a:p>
            <a:r>
              <a:rPr lang="en-US" dirty="0"/>
              <a:t>Local </a:t>
            </a:r>
            <a:r>
              <a:rPr lang="en-US" dirty="0" err="1"/>
              <a:t>NextDoor</a:t>
            </a:r>
            <a:r>
              <a:rPr lang="en-US" dirty="0"/>
              <a:t> networks or Facebook groups </a:t>
            </a:r>
          </a:p>
        </p:txBody>
      </p:sp>
    </p:spTree>
    <p:extLst>
      <p:ext uri="{BB962C8B-B14F-4D97-AF65-F5344CB8AC3E}">
        <p14:creationId xmlns:p14="http://schemas.microsoft.com/office/powerpoint/2010/main" val="509124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6BC8-AC32-7B70-D816-AC14625054D9}"/>
              </a:ext>
            </a:extLst>
          </p:cNvPr>
          <p:cNvSpPr>
            <a:spLocks noGrp="1"/>
          </p:cNvSpPr>
          <p:nvPr>
            <p:ph type="title"/>
          </p:nvPr>
        </p:nvSpPr>
        <p:spPr>
          <a:xfrm>
            <a:off x="1065212" y="533400"/>
            <a:ext cx="10756600" cy="1066800"/>
          </a:xfrm>
        </p:spPr>
        <p:txBody>
          <a:bodyPr>
            <a:normAutofit/>
          </a:bodyPr>
          <a:lstStyle/>
          <a:p>
            <a:r>
              <a:rPr lang="en-US"/>
              <a:t>Evacuation Warning vs Evacuation Order </a:t>
            </a:r>
          </a:p>
        </p:txBody>
      </p:sp>
      <p:sp>
        <p:nvSpPr>
          <p:cNvPr id="3" name="Content Placeholder 2">
            <a:extLst>
              <a:ext uri="{FF2B5EF4-FFF2-40B4-BE49-F238E27FC236}">
                <a16:creationId xmlns:a16="http://schemas.microsoft.com/office/drawing/2014/main" id="{5D14975C-A379-32CD-D26F-F1FB11A39887}"/>
              </a:ext>
            </a:extLst>
          </p:cNvPr>
          <p:cNvSpPr>
            <a:spLocks noGrp="1"/>
          </p:cNvSpPr>
          <p:nvPr>
            <p:ph idx="1"/>
          </p:nvPr>
        </p:nvSpPr>
        <p:spPr>
          <a:xfrm>
            <a:off x="1065212" y="1828800"/>
            <a:ext cx="4590321" cy="4800600"/>
          </a:xfrm>
        </p:spPr>
        <p:txBody>
          <a:bodyPr vert="horz" lIns="91440" tIns="45720" rIns="91440" bIns="45720" rtlCol="0" anchor="t">
            <a:normAutofit fontScale="92500" lnSpcReduction="10000"/>
          </a:bodyPr>
          <a:lstStyle/>
          <a:p>
            <a:r>
              <a:rPr lang="en-US" dirty="0"/>
              <a:t>Evacuation </a:t>
            </a:r>
            <a:r>
              <a:rPr lang="en-US" u="sng" dirty="0"/>
              <a:t>Order </a:t>
            </a:r>
          </a:p>
          <a:p>
            <a:pPr lvl="1">
              <a:buClr>
                <a:srgbClr val="595959"/>
              </a:buClr>
            </a:pPr>
            <a:r>
              <a:rPr lang="en-US" dirty="0"/>
              <a:t>Leave immediately </a:t>
            </a:r>
          </a:p>
          <a:p>
            <a:pPr lvl="1">
              <a:buClr>
                <a:srgbClr val="595959"/>
              </a:buClr>
            </a:pPr>
            <a:r>
              <a:rPr lang="en-US" dirty="0"/>
              <a:t>Your life is in danger </a:t>
            </a:r>
          </a:p>
          <a:p>
            <a:pPr>
              <a:buClr>
                <a:srgbClr val="595959"/>
              </a:buClr>
            </a:pPr>
            <a:r>
              <a:rPr lang="en-US" dirty="0"/>
              <a:t>Evacuation </a:t>
            </a:r>
            <a:r>
              <a:rPr lang="en-US" u="sng" dirty="0"/>
              <a:t>Warning </a:t>
            </a:r>
          </a:p>
          <a:p>
            <a:pPr lvl="1">
              <a:buClr>
                <a:srgbClr val="595959"/>
              </a:buClr>
            </a:pPr>
            <a:r>
              <a:rPr lang="en-US" dirty="0"/>
              <a:t>Serious threat </a:t>
            </a:r>
          </a:p>
          <a:p>
            <a:pPr lvl="1">
              <a:buClr>
                <a:srgbClr val="595959"/>
              </a:buClr>
            </a:pPr>
            <a:r>
              <a:rPr lang="en-US" dirty="0"/>
              <a:t>Get ready to go </a:t>
            </a:r>
          </a:p>
          <a:p>
            <a:pPr lvl="1">
              <a:buClr>
                <a:srgbClr val="595959"/>
              </a:buClr>
            </a:pPr>
            <a:r>
              <a:rPr lang="en-US" dirty="0"/>
              <a:t>Go now if people or animals need extra time </a:t>
            </a:r>
          </a:p>
          <a:p>
            <a:pPr>
              <a:buClr>
                <a:srgbClr val="595959"/>
              </a:buClr>
            </a:pPr>
            <a:r>
              <a:rPr lang="en-US" dirty="0"/>
              <a:t>Shelter in Place </a:t>
            </a:r>
          </a:p>
          <a:p>
            <a:pPr lvl="1">
              <a:buClr>
                <a:srgbClr val="595959"/>
              </a:buClr>
            </a:pPr>
            <a:r>
              <a:rPr lang="en-US" dirty="0"/>
              <a:t>Stay indoors </a:t>
            </a:r>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p:txBody>
      </p:sp>
      <p:pic>
        <p:nvPicPr>
          <p:cNvPr id="4" name="Picture 3">
            <a:extLst>
              <a:ext uri="{FF2B5EF4-FFF2-40B4-BE49-F238E27FC236}">
                <a16:creationId xmlns:a16="http://schemas.microsoft.com/office/drawing/2014/main" id="{DDBE296D-1FFF-F1F4-3F42-74666173B1CC}"/>
              </a:ext>
            </a:extLst>
          </p:cNvPr>
          <p:cNvPicPr>
            <a:picLocks noChangeAspect="1"/>
          </p:cNvPicPr>
          <p:nvPr/>
        </p:nvPicPr>
        <p:blipFill>
          <a:blip r:embed="rId3"/>
          <a:stretch>
            <a:fillRect/>
          </a:stretch>
        </p:blipFill>
        <p:spPr>
          <a:xfrm>
            <a:off x="5835597" y="1900138"/>
            <a:ext cx="5861560" cy="3775085"/>
          </a:xfrm>
          <a:prstGeom prst="rect">
            <a:avLst/>
          </a:prstGeom>
        </p:spPr>
      </p:pic>
      <p:sp>
        <p:nvSpPr>
          <p:cNvPr id="5" name="TextBox 4">
            <a:extLst>
              <a:ext uri="{FF2B5EF4-FFF2-40B4-BE49-F238E27FC236}">
                <a16:creationId xmlns:a16="http://schemas.microsoft.com/office/drawing/2014/main" id="{73E21E54-496F-5513-D2CB-CC30ECB66767}"/>
              </a:ext>
            </a:extLst>
          </p:cNvPr>
          <p:cNvSpPr txBox="1"/>
          <p:nvPr/>
        </p:nvSpPr>
        <p:spPr>
          <a:xfrm>
            <a:off x="10704021" y="5771356"/>
            <a:ext cx="1475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Cal OES</a:t>
            </a:r>
          </a:p>
        </p:txBody>
      </p:sp>
    </p:spTree>
    <p:extLst>
      <p:ext uri="{BB962C8B-B14F-4D97-AF65-F5344CB8AC3E}">
        <p14:creationId xmlns:p14="http://schemas.microsoft.com/office/powerpoint/2010/main" val="744655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014F-97D6-6C2B-EA94-4BE4AC636E16}"/>
              </a:ext>
            </a:extLst>
          </p:cNvPr>
          <p:cNvSpPr>
            <a:spLocks noGrp="1"/>
          </p:cNvSpPr>
          <p:nvPr>
            <p:ph type="title"/>
          </p:nvPr>
        </p:nvSpPr>
        <p:spPr>
          <a:xfrm>
            <a:off x="186370" y="49904"/>
            <a:ext cx="8686801" cy="1066800"/>
          </a:xfrm>
        </p:spPr>
        <p:txBody>
          <a:bodyPr>
            <a:normAutofit fontScale="90000"/>
          </a:bodyPr>
          <a:lstStyle/>
          <a:p>
            <a:r>
              <a:rPr lang="en-US" dirty="0"/>
              <a:t>Evacuation</a:t>
            </a:r>
            <a:br>
              <a:rPr lang="en-US" dirty="0"/>
            </a:br>
            <a:r>
              <a:rPr lang="en-US" dirty="0"/>
              <a:t>Notifications</a:t>
            </a:r>
          </a:p>
        </p:txBody>
      </p:sp>
      <p:sp>
        <p:nvSpPr>
          <p:cNvPr id="3" name="Content Placeholder 2">
            <a:extLst>
              <a:ext uri="{FF2B5EF4-FFF2-40B4-BE49-F238E27FC236}">
                <a16:creationId xmlns:a16="http://schemas.microsoft.com/office/drawing/2014/main" id="{CFF6E173-FFC9-6C2C-59BC-C02368FE9C2D}"/>
              </a:ext>
            </a:extLst>
          </p:cNvPr>
          <p:cNvSpPr>
            <a:spLocks noGrp="1"/>
          </p:cNvSpPr>
          <p:nvPr>
            <p:ph sz="half" idx="1"/>
          </p:nvPr>
        </p:nvSpPr>
        <p:spPr>
          <a:xfrm>
            <a:off x="186370" y="1098033"/>
            <a:ext cx="5035740" cy="1061736"/>
          </a:xfrm>
        </p:spPr>
        <p:txBody>
          <a:bodyPr vert="horz" lIns="91440" tIns="45720" rIns="91440" bIns="45720" rtlCol="0" anchor="t">
            <a:normAutofit fontScale="85000" lnSpcReduction="10000"/>
          </a:bodyPr>
          <a:lstStyle/>
          <a:p>
            <a:pPr marL="45720" indent="0">
              <a:lnSpc>
                <a:spcPct val="120000"/>
              </a:lnSpc>
              <a:buNone/>
            </a:pPr>
            <a:r>
              <a:rPr lang="en-US" sz="2400" dirty="0"/>
              <a:t>Find your zone to prepare for emergencies:</a:t>
            </a:r>
            <a:r>
              <a:rPr lang="en-US" sz="2400" dirty="0">
                <a:ea typeface="+mn-lt"/>
                <a:cs typeface="+mn-lt"/>
              </a:rPr>
              <a:t> </a:t>
            </a:r>
            <a:r>
              <a:rPr lang="en-US" sz="2400" dirty="0">
                <a:ea typeface="+mn-lt"/>
                <a:cs typeface="+mn-lt"/>
                <a:hlinkClick r:id="rId3"/>
              </a:rPr>
              <a:t>protect.genasys.com/search</a:t>
            </a:r>
            <a:endParaRPr lang="en-US" dirty="0"/>
          </a:p>
        </p:txBody>
      </p:sp>
      <p:pic>
        <p:nvPicPr>
          <p:cNvPr id="9" name="Content Placeholder 8" descr="A screenshot of a map&#10;&#10;Description automatically generated">
            <a:extLst>
              <a:ext uri="{FF2B5EF4-FFF2-40B4-BE49-F238E27FC236}">
                <a16:creationId xmlns:a16="http://schemas.microsoft.com/office/drawing/2014/main" id="{CB39F696-6FF2-F3FF-5E2E-F6914D2CB2F0}"/>
              </a:ext>
            </a:extLst>
          </p:cNvPr>
          <p:cNvPicPr>
            <a:picLocks noGrp="1" noChangeAspect="1"/>
          </p:cNvPicPr>
          <p:nvPr>
            <p:ph sz="half" idx="2"/>
          </p:nvPr>
        </p:nvPicPr>
        <p:blipFill rotWithShape="1">
          <a:blip r:embed="rId4"/>
          <a:srcRect b="23636"/>
          <a:stretch/>
        </p:blipFill>
        <p:spPr>
          <a:xfrm>
            <a:off x="6286500" y="4930"/>
            <a:ext cx="5891140" cy="5830840"/>
          </a:xfrm>
        </p:spPr>
      </p:pic>
      <p:pic>
        <p:nvPicPr>
          <p:cNvPr id="5" name="Picture 4" descr="Genasys Protect (Formerly Zonehaven) | Lake County, CA">
            <a:extLst>
              <a:ext uri="{FF2B5EF4-FFF2-40B4-BE49-F238E27FC236}">
                <a16:creationId xmlns:a16="http://schemas.microsoft.com/office/drawing/2014/main" id="{16623CDD-F530-47CC-C50A-A21028B556CF}"/>
              </a:ext>
            </a:extLst>
          </p:cNvPr>
          <p:cNvPicPr>
            <a:picLocks noChangeAspect="1"/>
          </p:cNvPicPr>
          <p:nvPr/>
        </p:nvPicPr>
        <p:blipFill rotWithShape="1">
          <a:blip r:embed="rId5"/>
          <a:srcRect l="5145" t="19608" r="9325" b="38397"/>
          <a:stretch/>
        </p:blipFill>
        <p:spPr>
          <a:xfrm>
            <a:off x="8347812" y="6221149"/>
            <a:ext cx="3820038" cy="617741"/>
          </a:xfrm>
          <a:prstGeom prst="rect">
            <a:avLst/>
          </a:prstGeom>
        </p:spPr>
      </p:pic>
      <p:pic>
        <p:nvPicPr>
          <p:cNvPr id="5122" name="Picture 2">
            <a:extLst>
              <a:ext uri="{FF2B5EF4-FFF2-40B4-BE49-F238E27FC236}">
                <a16:creationId xmlns:a16="http://schemas.microsoft.com/office/drawing/2014/main" id="{3916EF2F-FE63-74F9-C708-33BDDDE80F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2310" y="49904"/>
            <a:ext cx="1241356" cy="12413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68BBBFA-D79F-853E-4AA3-C688D23EB9F4}"/>
              </a:ext>
            </a:extLst>
          </p:cNvPr>
          <p:cNvGraphicFramePr>
            <a:graphicFrameLocks noGrp="1"/>
          </p:cNvGraphicFramePr>
          <p:nvPr>
            <p:extLst>
              <p:ext uri="{D42A27DB-BD31-4B8C-83A1-F6EECF244321}">
                <p14:modId xmlns:p14="http://schemas.microsoft.com/office/powerpoint/2010/main" val="3553025882"/>
              </p:ext>
            </p:extLst>
          </p:nvPr>
        </p:nvGraphicFramePr>
        <p:xfrm>
          <a:off x="203273" y="1959744"/>
          <a:ext cx="5891139" cy="4708622"/>
        </p:xfrm>
        <a:graphic>
          <a:graphicData uri="http://schemas.openxmlformats.org/drawingml/2006/table">
            <a:tbl>
              <a:tblPr/>
              <a:tblGrid>
                <a:gridCol w="1860260">
                  <a:extLst>
                    <a:ext uri="{9D8B030D-6E8A-4147-A177-3AD203B41FA5}">
                      <a16:colId xmlns:a16="http://schemas.microsoft.com/office/drawing/2014/main" val="695896592"/>
                    </a:ext>
                  </a:extLst>
                </a:gridCol>
                <a:gridCol w="873353">
                  <a:extLst>
                    <a:ext uri="{9D8B030D-6E8A-4147-A177-3AD203B41FA5}">
                      <a16:colId xmlns:a16="http://schemas.microsoft.com/office/drawing/2014/main" val="4139197509"/>
                    </a:ext>
                  </a:extLst>
                </a:gridCol>
                <a:gridCol w="3157526">
                  <a:extLst>
                    <a:ext uri="{9D8B030D-6E8A-4147-A177-3AD203B41FA5}">
                      <a16:colId xmlns:a16="http://schemas.microsoft.com/office/drawing/2014/main" val="2551475372"/>
                    </a:ext>
                  </a:extLst>
                </a:gridCol>
              </a:tblGrid>
              <a:tr h="833276">
                <a:tc>
                  <a:txBody>
                    <a:bodyPr/>
                    <a:lstStyle/>
                    <a:p>
                      <a:pPr algn="l" rtl="0" fontAlgn="base"/>
                      <a:r>
                        <a:rPr lang="en-US" sz="1600" b="0" i="0" u="none" strike="noStrike" dirty="0">
                          <a:solidFill>
                            <a:srgbClr val="000000"/>
                          </a:solidFill>
                          <a:effectLst/>
                          <a:latin typeface="Arial" panose="020B0604020202020204" pitchFamily="34" charset="0"/>
                        </a:rPr>
                        <a:t>Evacuation Order</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FF0000"/>
                          </a:solidFill>
                          <a:effectLst/>
                          <a:latin typeface="Arial" panose="020B0604020202020204" pitchFamily="34" charset="0"/>
                        </a:rPr>
                        <a:t>Red</a:t>
                      </a:r>
                      <a:r>
                        <a:rPr lang="en-US" sz="1600" b="0" i="0">
                          <a:solidFill>
                            <a:srgbClr val="FF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000000"/>
                          </a:solidFill>
                          <a:effectLst/>
                          <a:latin typeface="Arial" panose="020B0604020202020204" pitchFamily="34" charset="0"/>
                        </a:rPr>
                        <a:t>Immediate threat to life. This is a lawful order to leave now. The area is lawfully closed to public access.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1268779"/>
                  </a:ext>
                </a:extLst>
              </a:tr>
              <a:tr h="1162254">
                <a:tc>
                  <a:txBody>
                    <a:bodyPr/>
                    <a:lstStyle/>
                    <a:p>
                      <a:pPr algn="l" rtl="0" fontAlgn="base"/>
                      <a:r>
                        <a:rPr lang="en-US" sz="1600" b="0" i="0" u="none" strike="noStrike" dirty="0">
                          <a:solidFill>
                            <a:srgbClr val="000000"/>
                          </a:solidFill>
                          <a:effectLst/>
                          <a:latin typeface="Arial" panose="020B0604020202020204" pitchFamily="34" charset="0"/>
                        </a:rPr>
                        <a:t>Evacuation Warning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F9CA6E"/>
                          </a:solidFill>
                          <a:effectLst/>
                          <a:latin typeface="Arial" panose="020B0604020202020204" pitchFamily="34" charset="0"/>
                        </a:rPr>
                        <a:t>Yellow</a:t>
                      </a:r>
                      <a:r>
                        <a:rPr lang="en-US" sz="1600" b="0" i="0">
                          <a:solidFill>
                            <a:srgbClr val="F9CA6E"/>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Potential threat to life and/or property. Those who require additional time to evacuate, and those with pets and livestock should leave now.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7841863"/>
                  </a:ext>
                </a:extLst>
              </a:tr>
              <a:tr h="1408988">
                <a:tc>
                  <a:txBody>
                    <a:bodyPr/>
                    <a:lstStyle/>
                    <a:p>
                      <a:pPr algn="l" rtl="0" fontAlgn="base"/>
                      <a:r>
                        <a:rPr lang="en-US" sz="1600" b="0" i="0" u="none" strike="noStrike">
                          <a:solidFill>
                            <a:srgbClr val="000000"/>
                          </a:solidFill>
                          <a:effectLst/>
                          <a:latin typeface="Arial" panose="020B0604020202020204" pitchFamily="34" charset="0"/>
                        </a:rPr>
                        <a:t>Shelter in Place</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753E9C"/>
                          </a:solidFill>
                          <a:effectLst/>
                          <a:latin typeface="Arial" panose="020B0604020202020204" pitchFamily="34" charset="0"/>
                        </a:rPr>
                        <a:t>Purple</a:t>
                      </a:r>
                      <a:r>
                        <a:rPr lang="en-US" sz="1600" b="0" i="0">
                          <a:solidFill>
                            <a:srgbClr val="753E9C"/>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Go indoors. Shut and lock doors and windows. Prepare to self-sustain until further notice and/or contacted by emergency personnel for additional direction.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9153043"/>
                  </a:ext>
                </a:extLst>
              </a:tr>
              <a:tr h="422052">
                <a:tc>
                  <a:txBody>
                    <a:bodyPr/>
                    <a:lstStyle/>
                    <a:p>
                      <a:pPr algn="l" rtl="0" fontAlgn="base"/>
                      <a:r>
                        <a:rPr lang="en-US" sz="1600" b="0" i="0" u="none" strike="noStrike">
                          <a:solidFill>
                            <a:srgbClr val="000000"/>
                          </a:solidFill>
                          <a:effectLst/>
                          <a:latin typeface="Arial" panose="020B0604020202020204" pitchFamily="34" charset="0"/>
                        </a:rPr>
                        <a:t>Advisory</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0070C0"/>
                          </a:solidFill>
                          <a:effectLst/>
                          <a:latin typeface="Arial" panose="020B0604020202020204" pitchFamily="34" charset="0"/>
                        </a:rPr>
                        <a:t>Blue</a:t>
                      </a:r>
                      <a:r>
                        <a:rPr lang="en-US" sz="1600" b="0" i="0">
                          <a:solidFill>
                            <a:srgbClr val="0070C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Be on alert and follow County recommendations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986298"/>
                  </a:ext>
                </a:extLst>
              </a:tr>
              <a:tr h="586542">
                <a:tc>
                  <a:txBody>
                    <a:bodyPr/>
                    <a:lstStyle/>
                    <a:p>
                      <a:pPr algn="l" rtl="0" fontAlgn="base"/>
                      <a:r>
                        <a:rPr lang="en-US" sz="1600" b="0" i="0" u="none" strike="noStrike">
                          <a:solidFill>
                            <a:srgbClr val="000000"/>
                          </a:solidFill>
                          <a:effectLst/>
                          <a:latin typeface="Arial" panose="020B0604020202020204" pitchFamily="34" charset="0"/>
                        </a:rPr>
                        <a:t>Evacuation Order Lifted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92D050"/>
                          </a:solidFill>
                          <a:effectLst/>
                          <a:latin typeface="Arial" panose="020B0604020202020204" pitchFamily="34" charset="0"/>
                        </a:rPr>
                        <a:t>Green</a:t>
                      </a:r>
                      <a:r>
                        <a:rPr lang="en-US" sz="1600" b="0" i="0">
                          <a:solidFill>
                            <a:srgbClr val="92D05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It is safe to return to your home. Be aware of your surroundings.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040667"/>
                  </a:ext>
                </a:extLst>
              </a:tr>
            </a:tbl>
          </a:graphicData>
        </a:graphic>
      </p:graphicFrame>
      <p:sp>
        <p:nvSpPr>
          <p:cNvPr id="6" name="TextBox 1">
            <a:extLst>
              <a:ext uri="{FF2B5EF4-FFF2-40B4-BE49-F238E27FC236}">
                <a16:creationId xmlns:a16="http://schemas.microsoft.com/office/drawing/2014/main" id="{DE823BF9-8BBA-CBCB-E68F-C1308AFC04F2}"/>
              </a:ext>
            </a:extLst>
          </p:cNvPr>
          <p:cNvSpPr txBox="1"/>
          <p:nvPr/>
        </p:nvSpPr>
        <p:spPr>
          <a:xfrm>
            <a:off x="6661351" y="5913372"/>
            <a:ext cx="534110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Map, pinpointing zone “OKL-E115”</a:t>
            </a:r>
          </a:p>
        </p:txBody>
      </p:sp>
    </p:spTree>
    <p:extLst>
      <p:ext uri="{BB962C8B-B14F-4D97-AF65-F5344CB8AC3E}">
        <p14:creationId xmlns:p14="http://schemas.microsoft.com/office/powerpoint/2010/main" val="94343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4F4F1-466D-DA2B-3320-33B2938BF15D}"/>
              </a:ext>
            </a:extLst>
          </p:cNvPr>
          <p:cNvSpPr>
            <a:spLocks noGrp="1"/>
          </p:cNvSpPr>
          <p:nvPr>
            <p:ph type="title"/>
          </p:nvPr>
        </p:nvSpPr>
        <p:spPr>
          <a:xfrm>
            <a:off x="761601" y="762001"/>
            <a:ext cx="5332808" cy="1708242"/>
          </a:xfrm>
        </p:spPr>
        <p:txBody>
          <a:bodyPr anchor="ctr">
            <a:normAutofit/>
          </a:bodyPr>
          <a:lstStyle/>
          <a:p>
            <a:r>
              <a:rPr lang="en-US" sz="4000" dirty="0"/>
              <a:t>Safe Drinking Water </a:t>
            </a:r>
          </a:p>
        </p:txBody>
      </p:sp>
      <p:sp>
        <p:nvSpPr>
          <p:cNvPr id="3" name="Content Placeholder 2">
            <a:extLst>
              <a:ext uri="{FF2B5EF4-FFF2-40B4-BE49-F238E27FC236}">
                <a16:creationId xmlns:a16="http://schemas.microsoft.com/office/drawing/2014/main" id="{3C338F4B-BEDF-AA1E-3EC1-29C683A8D59E}"/>
              </a:ext>
            </a:extLst>
          </p:cNvPr>
          <p:cNvSpPr>
            <a:spLocks noGrp="1"/>
          </p:cNvSpPr>
          <p:nvPr>
            <p:ph idx="1"/>
          </p:nvPr>
        </p:nvSpPr>
        <p:spPr>
          <a:xfrm>
            <a:off x="761601" y="2104484"/>
            <a:ext cx="5332808" cy="3769835"/>
          </a:xfrm>
        </p:spPr>
        <p:txBody>
          <a:bodyPr vert="horz" lIns="91440" tIns="45720" rIns="91440" bIns="45720" rtlCol="0" anchor="ctr">
            <a:normAutofit/>
          </a:bodyPr>
          <a:lstStyle/>
          <a:p>
            <a:pPr marL="45720" indent="0">
              <a:buNone/>
            </a:pPr>
            <a:r>
              <a:rPr lang="en-US" sz="2400" dirty="0"/>
              <a:t>In addition to the 1-3 days of water in your preparedness kit, you can prepare to make water safe during a disaster: </a:t>
            </a:r>
          </a:p>
          <a:p>
            <a:pPr>
              <a:buFont typeface="Calibri" pitchFamily="34" charset="0"/>
              <a:buChar char="-"/>
            </a:pPr>
            <a:r>
              <a:rPr lang="en-US" sz="2400" dirty="0"/>
              <a:t>Boil water for 1-3 minutes </a:t>
            </a:r>
          </a:p>
          <a:p>
            <a:pPr>
              <a:buClr>
                <a:srgbClr val="595959"/>
              </a:buClr>
              <a:buFont typeface="Calibri" pitchFamily="34" charset="0"/>
              <a:buChar char="-"/>
            </a:pPr>
            <a:r>
              <a:rPr lang="en-US" sz="2400" dirty="0"/>
              <a:t>Disinfect water by adding 8 drops of bleach to 1 gallon of water </a:t>
            </a:r>
          </a:p>
          <a:p>
            <a:pPr>
              <a:buClr>
                <a:srgbClr val="595959"/>
              </a:buClr>
              <a:buFont typeface="Calibri" pitchFamily="34" charset="0"/>
              <a:buChar char="-"/>
            </a:pPr>
            <a:r>
              <a:rPr lang="en-US" sz="2400" dirty="0"/>
              <a:t>Filter water with a commercial water filter </a:t>
            </a:r>
          </a:p>
        </p:txBody>
      </p:sp>
      <p:pic>
        <p:nvPicPr>
          <p:cNvPr id="5" name="Picture 4">
            <a:extLst>
              <a:ext uri="{FF2B5EF4-FFF2-40B4-BE49-F238E27FC236}">
                <a16:creationId xmlns:a16="http://schemas.microsoft.com/office/drawing/2014/main" id="{908FA4BB-B192-D589-0A80-69C3BD7A3D9D}"/>
              </a:ext>
            </a:extLst>
          </p:cNvPr>
          <p:cNvPicPr>
            <a:picLocks noChangeAspect="1"/>
          </p:cNvPicPr>
          <p:nvPr/>
        </p:nvPicPr>
        <p:blipFill rotWithShape="1">
          <a:blip r:embed="rId3"/>
          <a:srcRect r="-2" b="819"/>
          <a:stretch/>
        </p:blipFill>
        <p:spPr>
          <a:xfrm>
            <a:off x="6856011" y="-10886"/>
            <a:ext cx="5332814" cy="6868886"/>
          </a:xfrm>
          <a:prstGeom prst="rect">
            <a:avLst/>
          </a:prstGeom>
          <a:effectLst>
            <a:outerShdw blurRad="127000" dist="50800" dir="10800000" sx="99000" sy="99000" algn="r" rotWithShape="0">
              <a:prstClr val="black">
                <a:alpha val="40000"/>
              </a:prstClr>
            </a:outerShdw>
          </a:effectLst>
        </p:spPr>
      </p:pic>
      <p:sp>
        <p:nvSpPr>
          <p:cNvPr id="4" name="TextBox 1">
            <a:extLst>
              <a:ext uri="{FF2B5EF4-FFF2-40B4-BE49-F238E27FC236}">
                <a16:creationId xmlns:a16="http://schemas.microsoft.com/office/drawing/2014/main" id="{47D596FD-9598-D083-9D36-24A368D0C8B4}"/>
              </a:ext>
            </a:extLst>
          </p:cNvPr>
          <p:cNvSpPr txBox="1"/>
          <p:nvPr/>
        </p:nvSpPr>
        <p:spPr>
          <a:xfrm>
            <a:off x="259769" y="6334780"/>
            <a:ext cx="633647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dirty="0">
                <a:hlinkClick r:id="rId4"/>
              </a:rPr>
              <a:t>https://www.cdc.gov/healthywater/emergency/making-water-safe.html</a:t>
            </a:r>
            <a:endParaRPr lang="en-US" dirty="0"/>
          </a:p>
          <a:p>
            <a:endParaRPr lang="en-US" dirty="0"/>
          </a:p>
        </p:txBody>
      </p:sp>
    </p:spTree>
    <p:extLst>
      <p:ext uri="{BB962C8B-B14F-4D97-AF65-F5344CB8AC3E}">
        <p14:creationId xmlns:p14="http://schemas.microsoft.com/office/powerpoint/2010/main" val="1393131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BA60B7-F787-F9B1-9A3D-03B2AA70B22F}"/>
              </a:ext>
            </a:extLst>
          </p:cNvPr>
          <p:cNvPicPr>
            <a:picLocks noChangeAspect="1"/>
          </p:cNvPicPr>
          <p:nvPr/>
        </p:nvPicPr>
        <p:blipFill rotWithShape="1">
          <a:blip r:embed="rId3"/>
          <a:srcRect t="49966"/>
          <a:stretch/>
        </p:blipFill>
        <p:spPr>
          <a:xfrm>
            <a:off x="5574841" y="71715"/>
            <a:ext cx="5753100" cy="3388403"/>
          </a:xfrm>
          <a:prstGeom prst="rect">
            <a:avLst/>
          </a:prstGeom>
        </p:spPr>
      </p:pic>
      <p:pic>
        <p:nvPicPr>
          <p:cNvPr id="21" name="Picture 20">
            <a:extLst>
              <a:ext uri="{FF2B5EF4-FFF2-40B4-BE49-F238E27FC236}">
                <a16:creationId xmlns:a16="http://schemas.microsoft.com/office/drawing/2014/main" id="{DF109519-BA39-7915-F60E-55910365494E}"/>
              </a:ext>
            </a:extLst>
          </p:cNvPr>
          <p:cNvPicPr>
            <a:picLocks noChangeAspect="1"/>
          </p:cNvPicPr>
          <p:nvPr/>
        </p:nvPicPr>
        <p:blipFill rotWithShape="1">
          <a:blip r:embed="rId3"/>
          <a:srcRect b="50000"/>
          <a:stretch/>
        </p:blipFill>
        <p:spPr>
          <a:xfrm rot="10800000">
            <a:off x="5687286" y="3451877"/>
            <a:ext cx="5753100" cy="3386138"/>
          </a:xfrm>
          <a:prstGeom prst="rect">
            <a:avLst/>
          </a:prstGeom>
        </p:spPr>
      </p:pic>
      <p:sp>
        <p:nvSpPr>
          <p:cNvPr id="2" name="Title 1">
            <a:extLst>
              <a:ext uri="{FF2B5EF4-FFF2-40B4-BE49-F238E27FC236}">
                <a16:creationId xmlns:a16="http://schemas.microsoft.com/office/drawing/2014/main" id="{B3708C74-B17D-4BAF-9372-5C60557053B3}"/>
              </a:ext>
            </a:extLst>
          </p:cNvPr>
          <p:cNvSpPr>
            <a:spLocks noGrp="1"/>
          </p:cNvSpPr>
          <p:nvPr>
            <p:ph type="title"/>
          </p:nvPr>
        </p:nvSpPr>
        <p:spPr>
          <a:xfrm>
            <a:off x="594205" y="640990"/>
            <a:ext cx="3821197" cy="1344625"/>
          </a:xfrm>
        </p:spPr>
        <p:txBody>
          <a:bodyPr vert="horz" lIns="91416" tIns="45708" rIns="91416" bIns="45708" rtlCol="0" anchor="ctr">
            <a:normAutofit/>
          </a:bodyPr>
          <a:lstStyle/>
          <a:p>
            <a:r>
              <a:rPr lang="en-US" sz="3599" dirty="0"/>
              <a:t>Emergency Contacts</a:t>
            </a:r>
          </a:p>
        </p:txBody>
      </p:sp>
      <p:sp>
        <p:nvSpPr>
          <p:cNvPr id="4" name="Content Placeholder 3">
            <a:extLst>
              <a:ext uri="{FF2B5EF4-FFF2-40B4-BE49-F238E27FC236}">
                <a16:creationId xmlns:a16="http://schemas.microsoft.com/office/drawing/2014/main" id="{CE5334D0-FB29-452C-B405-CD90B4917017}"/>
              </a:ext>
            </a:extLst>
          </p:cNvPr>
          <p:cNvSpPr>
            <a:spLocks noGrp="1"/>
          </p:cNvSpPr>
          <p:nvPr>
            <p:ph sz="half" idx="1"/>
          </p:nvPr>
        </p:nvSpPr>
        <p:spPr>
          <a:xfrm>
            <a:off x="545861" y="1916697"/>
            <a:ext cx="4353947" cy="4300313"/>
          </a:xfrm>
        </p:spPr>
        <p:txBody>
          <a:bodyPr vert="horz" lIns="91416" tIns="45708" rIns="91416" bIns="45708" rtlCol="0">
            <a:normAutofit lnSpcReduction="10000"/>
          </a:bodyPr>
          <a:lstStyle/>
          <a:p>
            <a:r>
              <a:rPr lang="en-US" sz="1999" dirty="0"/>
              <a:t>Write out your emergency contacts to identify who you can contact in these climate events if you need help</a:t>
            </a:r>
          </a:p>
          <a:p>
            <a:r>
              <a:rPr lang="en-US" sz="1999" dirty="0"/>
              <a:t>Include those you might want to check on or assist</a:t>
            </a:r>
          </a:p>
          <a:p>
            <a:r>
              <a:rPr lang="en-US" sz="1999" dirty="0"/>
              <a:t>Helpful to have out-of-town contacts as well</a:t>
            </a:r>
          </a:p>
          <a:p>
            <a:r>
              <a:rPr lang="en-US" sz="1999" dirty="0"/>
              <a:t>Write out emergency contact numbers</a:t>
            </a:r>
          </a:p>
          <a:p>
            <a:r>
              <a:rPr lang="en-US" sz="1999" dirty="0">
                <a:hlinkClick r:id="rId4">
                  <a:extLst>
                    <a:ext uri="{A12FA001-AC4F-418D-AE19-62706E023703}">
                      <ahyp:hlinkClr xmlns:ahyp="http://schemas.microsoft.com/office/drawing/2018/hyperlinkcolor" val="tx"/>
                    </a:ext>
                  </a:extLst>
                </a:hlinkClick>
              </a:rPr>
              <a:t>County emergency pocket guide includes Family Emergency Plan section</a:t>
            </a:r>
            <a:endParaRPr lang="en-US" sz="1999" dirty="0"/>
          </a:p>
        </p:txBody>
      </p:sp>
      <p:sp>
        <p:nvSpPr>
          <p:cNvPr id="12" name="TextBox 11">
            <a:extLst>
              <a:ext uri="{FF2B5EF4-FFF2-40B4-BE49-F238E27FC236}">
                <a16:creationId xmlns:a16="http://schemas.microsoft.com/office/drawing/2014/main" id="{F302F793-937A-4974-8BF2-22563CA67B1C}"/>
              </a:ext>
            </a:extLst>
          </p:cNvPr>
          <p:cNvSpPr txBox="1"/>
          <p:nvPr/>
        </p:nvSpPr>
        <p:spPr>
          <a:xfrm>
            <a:off x="5979053" y="2348010"/>
            <a:ext cx="841449" cy="369204"/>
          </a:xfrm>
          <a:prstGeom prst="rect">
            <a:avLst/>
          </a:prstGeom>
          <a:noFill/>
        </p:spPr>
        <p:txBody>
          <a:bodyPr wrap="none" rtlCol="0">
            <a:spAutoFit/>
          </a:bodyPr>
          <a:lstStyle/>
          <a:p>
            <a:r>
              <a:rPr lang="en-US" sz="1799" dirty="0"/>
              <a:t>Parent</a:t>
            </a:r>
          </a:p>
        </p:txBody>
      </p:sp>
      <p:sp>
        <p:nvSpPr>
          <p:cNvPr id="14" name="TextBox 13">
            <a:extLst>
              <a:ext uri="{FF2B5EF4-FFF2-40B4-BE49-F238E27FC236}">
                <a16:creationId xmlns:a16="http://schemas.microsoft.com/office/drawing/2014/main" id="{816F3CEA-362F-4437-83F9-B2D89BBE0BF6}"/>
              </a:ext>
            </a:extLst>
          </p:cNvPr>
          <p:cNvSpPr txBox="1"/>
          <p:nvPr/>
        </p:nvSpPr>
        <p:spPr>
          <a:xfrm>
            <a:off x="5804449" y="4468464"/>
            <a:ext cx="2362200" cy="369204"/>
          </a:xfrm>
          <a:prstGeom prst="rect">
            <a:avLst/>
          </a:prstGeom>
          <a:noFill/>
        </p:spPr>
        <p:txBody>
          <a:bodyPr wrap="square" rtlCol="0">
            <a:spAutoFit/>
          </a:bodyPr>
          <a:lstStyle/>
          <a:p>
            <a:pPr algn="ctr"/>
            <a:r>
              <a:rPr lang="en-US" sz="1799" dirty="0"/>
              <a:t>Neighborhood Group</a:t>
            </a:r>
          </a:p>
        </p:txBody>
      </p:sp>
      <p:sp>
        <p:nvSpPr>
          <p:cNvPr id="15" name="TextBox 14">
            <a:extLst>
              <a:ext uri="{FF2B5EF4-FFF2-40B4-BE49-F238E27FC236}">
                <a16:creationId xmlns:a16="http://schemas.microsoft.com/office/drawing/2014/main" id="{4CC35005-E4F6-4400-A478-334B0840C8CB}"/>
              </a:ext>
            </a:extLst>
          </p:cNvPr>
          <p:cNvSpPr txBox="1"/>
          <p:nvPr/>
        </p:nvSpPr>
        <p:spPr>
          <a:xfrm>
            <a:off x="5865812" y="4193554"/>
            <a:ext cx="876935" cy="369108"/>
          </a:xfrm>
          <a:prstGeom prst="rect">
            <a:avLst/>
          </a:prstGeom>
          <a:noFill/>
        </p:spPr>
        <p:txBody>
          <a:bodyPr wrap="none" rtlCol="0">
            <a:spAutoFit/>
          </a:bodyPr>
          <a:lstStyle/>
          <a:p>
            <a:r>
              <a:rPr lang="en-US" sz="1799" dirty="0"/>
              <a:t>Church</a:t>
            </a:r>
          </a:p>
        </p:txBody>
      </p:sp>
      <p:sp>
        <p:nvSpPr>
          <p:cNvPr id="16" name="TextBox 15">
            <a:extLst>
              <a:ext uri="{FF2B5EF4-FFF2-40B4-BE49-F238E27FC236}">
                <a16:creationId xmlns:a16="http://schemas.microsoft.com/office/drawing/2014/main" id="{189825D3-7F20-45BA-8A97-885CCFA6E2C2}"/>
              </a:ext>
            </a:extLst>
          </p:cNvPr>
          <p:cNvSpPr txBox="1"/>
          <p:nvPr/>
        </p:nvSpPr>
        <p:spPr>
          <a:xfrm>
            <a:off x="5690638" y="4750641"/>
            <a:ext cx="1860307" cy="369204"/>
          </a:xfrm>
          <a:prstGeom prst="rect">
            <a:avLst/>
          </a:prstGeom>
          <a:noFill/>
        </p:spPr>
        <p:txBody>
          <a:bodyPr wrap="square" rtlCol="0">
            <a:spAutoFit/>
          </a:bodyPr>
          <a:lstStyle/>
          <a:p>
            <a:pPr algn="ctr"/>
            <a:r>
              <a:rPr lang="en-US" sz="1799" dirty="0"/>
              <a:t>Parent Group</a:t>
            </a:r>
          </a:p>
        </p:txBody>
      </p:sp>
      <p:sp>
        <p:nvSpPr>
          <p:cNvPr id="17" name="TextBox 16">
            <a:extLst>
              <a:ext uri="{FF2B5EF4-FFF2-40B4-BE49-F238E27FC236}">
                <a16:creationId xmlns:a16="http://schemas.microsoft.com/office/drawing/2014/main" id="{B9AA1FF3-802A-4226-847E-4E030D797952}"/>
              </a:ext>
            </a:extLst>
          </p:cNvPr>
          <p:cNvSpPr txBox="1"/>
          <p:nvPr/>
        </p:nvSpPr>
        <p:spPr>
          <a:xfrm>
            <a:off x="5821277" y="3918548"/>
            <a:ext cx="2630114" cy="369204"/>
          </a:xfrm>
          <a:prstGeom prst="rect">
            <a:avLst/>
          </a:prstGeom>
          <a:noFill/>
        </p:spPr>
        <p:txBody>
          <a:bodyPr wrap="square" rtlCol="0">
            <a:spAutoFit/>
          </a:bodyPr>
          <a:lstStyle/>
          <a:p>
            <a:pPr algn="ctr"/>
            <a:r>
              <a:rPr lang="en-US" sz="1799" dirty="0"/>
              <a:t>Community Organization</a:t>
            </a:r>
          </a:p>
        </p:txBody>
      </p:sp>
      <p:sp>
        <p:nvSpPr>
          <p:cNvPr id="18" name="TextBox 17">
            <a:extLst>
              <a:ext uri="{FF2B5EF4-FFF2-40B4-BE49-F238E27FC236}">
                <a16:creationId xmlns:a16="http://schemas.microsoft.com/office/drawing/2014/main" id="{6106965B-7C69-4EE4-9730-04008DD785EB}"/>
              </a:ext>
            </a:extLst>
          </p:cNvPr>
          <p:cNvSpPr txBox="1"/>
          <p:nvPr/>
        </p:nvSpPr>
        <p:spPr>
          <a:xfrm>
            <a:off x="8304212" y="1128748"/>
            <a:ext cx="1109310" cy="369108"/>
          </a:xfrm>
          <a:prstGeom prst="rect">
            <a:avLst/>
          </a:prstGeom>
          <a:noFill/>
        </p:spPr>
        <p:txBody>
          <a:bodyPr wrap="none" rtlCol="0">
            <a:spAutoFit/>
          </a:bodyPr>
          <a:lstStyle/>
          <a:p>
            <a:r>
              <a:rPr lang="en-US" sz="1799" dirty="0"/>
              <a:t>LA family</a:t>
            </a:r>
          </a:p>
        </p:txBody>
      </p:sp>
      <p:sp>
        <p:nvSpPr>
          <p:cNvPr id="19" name="TextBox 18">
            <a:extLst>
              <a:ext uri="{FF2B5EF4-FFF2-40B4-BE49-F238E27FC236}">
                <a16:creationId xmlns:a16="http://schemas.microsoft.com/office/drawing/2014/main" id="{6AE8A970-315D-4763-BE9F-3D485A1FE175}"/>
              </a:ext>
            </a:extLst>
          </p:cNvPr>
          <p:cNvSpPr txBox="1"/>
          <p:nvPr/>
        </p:nvSpPr>
        <p:spPr>
          <a:xfrm>
            <a:off x="-7090" y="6487871"/>
            <a:ext cx="2990562" cy="369204"/>
          </a:xfrm>
          <a:prstGeom prst="rect">
            <a:avLst/>
          </a:prstGeom>
          <a:noFill/>
        </p:spPr>
        <p:txBody>
          <a:bodyPr wrap="none" rtlCol="0">
            <a:spAutoFit/>
          </a:bodyPr>
          <a:lstStyle/>
          <a:p>
            <a:r>
              <a:rPr lang="en-US" sz="1799" dirty="0"/>
              <a:t>Reference: FEMA Ready.gov </a:t>
            </a:r>
          </a:p>
        </p:txBody>
      </p:sp>
      <p:sp>
        <p:nvSpPr>
          <p:cNvPr id="24" name="TextBox 23">
            <a:extLst>
              <a:ext uri="{FF2B5EF4-FFF2-40B4-BE49-F238E27FC236}">
                <a16:creationId xmlns:a16="http://schemas.microsoft.com/office/drawing/2014/main" id="{68C302E0-A1D6-40CF-4F18-7579545324EB}"/>
              </a:ext>
            </a:extLst>
          </p:cNvPr>
          <p:cNvSpPr txBox="1"/>
          <p:nvPr/>
        </p:nvSpPr>
        <p:spPr>
          <a:xfrm>
            <a:off x="8451391" y="1589455"/>
            <a:ext cx="644728" cy="369204"/>
          </a:xfrm>
          <a:prstGeom prst="rect">
            <a:avLst/>
          </a:prstGeom>
          <a:noFill/>
        </p:spPr>
        <p:txBody>
          <a:bodyPr wrap="none" rtlCol="0">
            <a:spAutoFit/>
          </a:bodyPr>
          <a:lstStyle/>
          <a:p>
            <a:r>
              <a:rPr lang="en-US" sz="1799" dirty="0"/>
              <a:t>Park</a:t>
            </a:r>
          </a:p>
        </p:txBody>
      </p:sp>
      <p:sp>
        <p:nvSpPr>
          <p:cNvPr id="25" name="TextBox 24">
            <a:extLst>
              <a:ext uri="{FF2B5EF4-FFF2-40B4-BE49-F238E27FC236}">
                <a16:creationId xmlns:a16="http://schemas.microsoft.com/office/drawing/2014/main" id="{F22EE3F8-9A22-A085-1D66-FFB1910E6FC4}"/>
              </a:ext>
            </a:extLst>
          </p:cNvPr>
          <p:cNvSpPr txBox="1"/>
          <p:nvPr/>
        </p:nvSpPr>
        <p:spPr>
          <a:xfrm>
            <a:off x="8129027" y="610865"/>
            <a:ext cx="744050" cy="369204"/>
          </a:xfrm>
          <a:prstGeom prst="rect">
            <a:avLst/>
          </a:prstGeom>
          <a:noFill/>
        </p:spPr>
        <p:txBody>
          <a:bodyPr wrap="none" rtlCol="0">
            <a:spAutoFit/>
          </a:bodyPr>
          <a:lstStyle/>
          <a:p>
            <a:r>
              <a:rPr lang="en-US" sz="1799" dirty="0"/>
              <a:t>Sister</a:t>
            </a:r>
          </a:p>
        </p:txBody>
      </p:sp>
      <p:sp>
        <p:nvSpPr>
          <p:cNvPr id="3" name="TextBox 2">
            <a:extLst>
              <a:ext uri="{FF2B5EF4-FFF2-40B4-BE49-F238E27FC236}">
                <a16:creationId xmlns:a16="http://schemas.microsoft.com/office/drawing/2014/main" id="{E70445CE-511D-E838-22CF-CF2D313AAA97}"/>
              </a:ext>
            </a:extLst>
          </p:cNvPr>
          <p:cNvSpPr txBox="1"/>
          <p:nvPr/>
        </p:nvSpPr>
        <p:spPr>
          <a:xfrm>
            <a:off x="5979053" y="2549469"/>
            <a:ext cx="3299365" cy="369204"/>
          </a:xfrm>
          <a:prstGeom prst="rect">
            <a:avLst/>
          </a:prstGeom>
          <a:noFill/>
        </p:spPr>
        <p:txBody>
          <a:bodyPr wrap="none" rtlCol="0">
            <a:spAutoFit/>
          </a:bodyPr>
          <a:lstStyle/>
          <a:p>
            <a:r>
              <a:rPr lang="en-US" sz="1799" dirty="0"/>
              <a:t>Aunt  – has breathing problems</a:t>
            </a:r>
          </a:p>
        </p:txBody>
      </p:sp>
    </p:spTree>
    <p:extLst>
      <p:ext uri="{BB962C8B-B14F-4D97-AF65-F5344CB8AC3E}">
        <p14:creationId xmlns:p14="http://schemas.microsoft.com/office/powerpoint/2010/main" val="358568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 book&#10;&#10;Description automatically generated">
            <a:extLst>
              <a:ext uri="{FF2B5EF4-FFF2-40B4-BE49-F238E27FC236}">
                <a16:creationId xmlns:a16="http://schemas.microsoft.com/office/drawing/2014/main" id="{3A000120-FAED-46F2-9441-66236173FA3C}"/>
              </a:ext>
            </a:extLst>
          </p:cNvPr>
          <p:cNvPicPr>
            <a:picLocks noChangeAspect="1"/>
          </p:cNvPicPr>
          <p:nvPr/>
        </p:nvPicPr>
        <p:blipFill>
          <a:blip r:embed="rId3"/>
          <a:stretch>
            <a:fillRect/>
          </a:stretch>
        </p:blipFill>
        <p:spPr>
          <a:xfrm>
            <a:off x="-9852" y="893"/>
            <a:ext cx="12198676" cy="6861756"/>
          </a:xfrm>
          <a:prstGeom prst="rect">
            <a:avLst/>
          </a:prstGeom>
        </p:spPr>
      </p:pic>
      <p:sp>
        <p:nvSpPr>
          <p:cNvPr id="4" name="Title 3"/>
          <p:cNvSpPr>
            <a:spLocks noGrp="1"/>
          </p:cNvSpPr>
          <p:nvPr>
            <p:ph type="ctrTitle"/>
          </p:nvPr>
        </p:nvSpPr>
        <p:spPr>
          <a:xfrm>
            <a:off x="3988519" y="3168107"/>
            <a:ext cx="4201933" cy="807292"/>
          </a:xfrm>
          <a:solidFill>
            <a:schemeClr val="bg1"/>
          </a:solidFill>
        </p:spPr>
        <p:txBody>
          <a:bodyPr/>
          <a:lstStyle/>
          <a:p>
            <a:pPr algn="ctr"/>
            <a:r>
              <a:rPr lang="en-US" sz="5060" dirty="0"/>
              <a:t>Extreme Heat </a:t>
            </a:r>
          </a:p>
        </p:txBody>
      </p:sp>
      <p:sp>
        <p:nvSpPr>
          <p:cNvPr id="2" name="TextBox 1">
            <a:extLst>
              <a:ext uri="{FF2B5EF4-FFF2-40B4-BE49-F238E27FC236}">
                <a16:creationId xmlns:a16="http://schemas.microsoft.com/office/drawing/2014/main" id="{CF8844CD-8403-7934-400E-3C9D164ED816}"/>
              </a:ext>
            </a:extLst>
          </p:cNvPr>
          <p:cNvSpPr txBox="1"/>
          <p:nvPr/>
        </p:nvSpPr>
        <p:spPr>
          <a:xfrm>
            <a:off x="5529771" y="6549330"/>
            <a:ext cx="604418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t>Sun beaming with red skies and thermometer reading 100 degrees F</a:t>
            </a:r>
            <a:r>
              <a:rPr lang="en-US" b="1">
                <a:latin typeface="Arial" panose="020B0604020202020204" pitchFamily="34" charset="0"/>
                <a:cs typeface="Arial" panose="020B0604020202020204" pitchFamily="34" charset="0"/>
              </a:rPr>
              <a:t>˚</a:t>
            </a:r>
            <a:endParaRPr lang="en-US" b="1"/>
          </a:p>
        </p:txBody>
      </p:sp>
    </p:spTree>
    <p:extLst>
      <p:ext uri="{BB962C8B-B14F-4D97-AF65-F5344CB8AC3E}">
        <p14:creationId xmlns:p14="http://schemas.microsoft.com/office/powerpoint/2010/main" val="3419668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4" y="259033"/>
            <a:ext cx="9728698" cy="783462"/>
          </a:xfrm>
        </p:spPr>
        <p:txBody>
          <a:bodyPr vert="horz" lIns="91416" tIns="45708" rIns="91416" bIns="45708" rtlCol="0" anchor="b">
            <a:normAutofit/>
          </a:bodyPr>
          <a:lstStyle/>
          <a:p>
            <a:pPr algn="ctr"/>
            <a:r>
              <a:rPr lang="en-US" sz="4750"/>
              <a:t>Climate Impact: Extreme Heat</a:t>
            </a:r>
          </a:p>
        </p:txBody>
      </p:sp>
      <p:sp>
        <p:nvSpPr>
          <p:cNvPr id="3" name="TextBox 2"/>
          <p:cNvSpPr txBox="1"/>
          <p:nvPr/>
        </p:nvSpPr>
        <p:spPr>
          <a:xfrm>
            <a:off x="742253" y="1407637"/>
            <a:ext cx="3656648" cy="953038"/>
          </a:xfrm>
          <a:prstGeom prst="rect">
            <a:avLst/>
          </a:prstGeom>
        </p:spPr>
        <p:txBody>
          <a:bodyPr vert="horz" lIns="91416" tIns="45708" rIns="91416" bIns="45708" rtlCol="0">
            <a:normAutofit lnSpcReduction="10000"/>
          </a:bodyPr>
          <a:lstStyle/>
          <a:p>
            <a:pPr algn="ctr">
              <a:lnSpc>
                <a:spcPct val="90000"/>
              </a:lnSpc>
              <a:spcBef>
                <a:spcPts val="1000"/>
              </a:spcBef>
            </a:pPr>
            <a:r>
              <a:rPr lang="en-US" sz="1999" b="1">
                <a:solidFill>
                  <a:schemeClr val="tx1">
                    <a:lumMod val="65000"/>
                    <a:lumOff val="35000"/>
                  </a:schemeClr>
                </a:solidFill>
              </a:rPr>
              <a:t>Projected Average Number of  Extreme Heat Days</a:t>
            </a:r>
          </a:p>
          <a:p>
            <a:pPr algn="ctr">
              <a:lnSpc>
                <a:spcPct val="90000"/>
              </a:lnSpc>
              <a:spcBef>
                <a:spcPts val="1000"/>
              </a:spcBef>
            </a:pPr>
            <a:r>
              <a:rPr lang="en-US" sz="1999" b="1">
                <a:solidFill>
                  <a:schemeClr val="tx1">
                    <a:lumMod val="65000"/>
                    <a:lumOff val="35000"/>
                  </a:schemeClr>
                </a:solidFill>
              </a:rPr>
              <a:t>Annually in Alameda County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l="2475" t="21495" r="6795" b="3832"/>
          <a:stretch/>
        </p:blipFill>
        <p:spPr>
          <a:xfrm>
            <a:off x="560633" y="3491801"/>
            <a:ext cx="4019607" cy="3307386"/>
          </a:xfrm>
          <a:prstGeom prst="rect">
            <a:avLst/>
          </a:prstGeom>
        </p:spPr>
      </p:pic>
      <p:sp>
        <p:nvSpPr>
          <p:cNvPr id="4" name="Rectangle 3">
            <a:extLst>
              <a:ext uri="{FF2B5EF4-FFF2-40B4-BE49-F238E27FC236}">
                <a16:creationId xmlns:a16="http://schemas.microsoft.com/office/drawing/2014/main" id="{E2C017C1-3401-4835-B2E1-69FA21D89C14}"/>
              </a:ext>
            </a:extLst>
          </p:cNvPr>
          <p:cNvSpPr/>
          <p:nvPr/>
        </p:nvSpPr>
        <p:spPr>
          <a:xfrm>
            <a:off x="3120078" y="2920254"/>
            <a:ext cx="1041347" cy="687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solidFill>
                  <a:srgbClr val="C00000"/>
                </a:solidFill>
              </a:rPr>
              <a:t>16</a:t>
            </a:r>
          </a:p>
        </p:txBody>
      </p:sp>
      <p:sp>
        <p:nvSpPr>
          <p:cNvPr id="5" name="TextBox 4">
            <a:extLst>
              <a:ext uri="{FF2B5EF4-FFF2-40B4-BE49-F238E27FC236}">
                <a16:creationId xmlns:a16="http://schemas.microsoft.com/office/drawing/2014/main" id="{629DA03C-8BB4-4DA6-8541-C059B41D9B48}"/>
              </a:ext>
            </a:extLst>
          </p:cNvPr>
          <p:cNvSpPr txBox="1"/>
          <p:nvPr/>
        </p:nvSpPr>
        <p:spPr>
          <a:xfrm>
            <a:off x="1474" y="6646743"/>
            <a:ext cx="1090363" cy="215444"/>
          </a:xfrm>
          <a:prstGeom prst="rect">
            <a:avLst/>
          </a:prstGeom>
          <a:noFill/>
        </p:spPr>
        <p:txBody>
          <a:bodyPr wrap="none" rtlCol="0">
            <a:spAutoFit/>
          </a:bodyPr>
          <a:lstStyle/>
          <a:p>
            <a:r>
              <a:rPr lang="en-US" sz="800"/>
              <a:t>Reference: </a:t>
            </a:r>
            <a:r>
              <a:rPr lang="en-US" sz="800" err="1"/>
              <a:t>CalAdapt</a:t>
            </a:r>
            <a:endParaRPr lang="en-US" sz="800"/>
          </a:p>
        </p:txBody>
      </p:sp>
      <p:sp>
        <p:nvSpPr>
          <p:cNvPr id="9" name="Rectangle 8">
            <a:extLst>
              <a:ext uri="{FF2B5EF4-FFF2-40B4-BE49-F238E27FC236}">
                <a16:creationId xmlns:a16="http://schemas.microsoft.com/office/drawing/2014/main" id="{92E45D2D-E069-4B8B-9D15-3493654E6EEF}"/>
              </a:ext>
            </a:extLst>
          </p:cNvPr>
          <p:cNvSpPr/>
          <p:nvPr/>
        </p:nvSpPr>
        <p:spPr>
          <a:xfrm>
            <a:off x="2567269" y="3493648"/>
            <a:ext cx="2744109" cy="785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a:extLst>
              <a:ext uri="{FF2B5EF4-FFF2-40B4-BE49-F238E27FC236}">
                <a16:creationId xmlns:a16="http://schemas.microsoft.com/office/drawing/2014/main" id="{A0D11C06-EB1E-4245-A7E4-F18A7EF1C8A0}"/>
              </a:ext>
            </a:extLst>
          </p:cNvPr>
          <p:cNvPicPr>
            <a:picLocks noChangeAspect="1"/>
          </p:cNvPicPr>
          <p:nvPr/>
        </p:nvPicPr>
        <p:blipFill>
          <a:blip r:embed="rId4"/>
          <a:stretch>
            <a:fillRect/>
          </a:stretch>
        </p:blipFill>
        <p:spPr>
          <a:xfrm>
            <a:off x="3467803" y="3921893"/>
            <a:ext cx="393701" cy="354893"/>
          </a:xfrm>
          <a:prstGeom prst="rect">
            <a:avLst/>
          </a:prstGeom>
        </p:spPr>
      </p:pic>
      <p:pic>
        <p:nvPicPr>
          <p:cNvPr id="10" name="Content Placeholder 6" descr="A screenshot of a map&#10;&#10;Description automatically generated">
            <a:extLst>
              <a:ext uri="{FF2B5EF4-FFF2-40B4-BE49-F238E27FC236}">
                <a16:creationId xmlns:a16="http://schemas.microsoft.com/office/drawing/2014/main" id="{9D8DD24E-01BD-BF53-C8FB-9B9332AE2A7A}"/>
              </a:ext>
            </a:extLst>
          </p:cNvPr>
          <p:cNvPicPr>
            <a:picLocks noGrp="1" noChangeAspect="1"/>
          </p:cNvPicPr>
          <p:nvPr>
            <p:ph idx="1"/>
          </p:nvPr>
        </p:nvPicPr>
        <p:blipFill rotWithShape="1">
          <a:blip r:embed="rId5"/>
          <a:srcRect t="10871" b="41818"/>
          <a:stretch/>
        </p:blipFill>
        <p:spPr>
          <a:xfrm>
            <a:off x="4892303" y="2024245"/>
            <a:ext cx="6931385" cy="4285495"/>
          </a:xfrm>
        </p:spPr>
      </p:pic>
      <p:sp>
        <p:nvSpPr>
          <p:cNvPr id="11" name="TextBox 10">
            <a:extLst>
              <a:ext uri="{FF2B5EF4-FFF2-40B4-BE49-F238E27FC236}">
                <a16:creationId xmlns:a16="http://schemas.microsoft.com/office/drawing/2014/main" id="{EBAE03AA-DF23-C6F3-FCD2-2BA5ECBAF83E}"/>
              </a:ext>
            </a:extLst>
          </p:cNvPr>
          <p:cNvSpPr txBox="1"/>
          <p:nvPr/>
        </p:nvSpPr>
        <p:spPr>
          <a:xfrm>
            <a:off x="5191007" y="1410301"/>
            <a:ext cx="45561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65000"/>
                    <a:lumOff val="35000"/>
                  </a:schemeClr>
                </a:solidFill>
              </a:rPr>
              <a:t>Extreme Heat Days</a:t>
            </a:r>
          </a:p>
        </p:txBody>
      </p:sp>
    </p:spTree>
    <p:extLst>
      <p:ext uri="{BB962C8B-B14F-4D97-AF65-F5344CB8AC3E}">
        <p14:creationId xmlns:p14="http://schemas.microsoft.com/office/powerpoint/2010/main" val="270822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AFF4-7962-DC93-6800-66BD3B42E07B}"/>
              </a:ext>
            </a:extLst>
          </p:cNvPr>
          <p:cNvSpPr>
            <a:spLocks noGrp="1"/>
          </p:cNvSpPr>
          <p:nvPr>
            <p:ph type="title"/>
          </p:nvPr>
        </p:nvSpPr>
        <p:spPr>
          <a:xfrm>
            <a:off x="657052" y="170421"/>
            <a:ext cx="8686801" cy="1066800"/>
          </a:xfrm>
        </p:spPr>
        <p:txBody>
          <a:bodyPr/>
          <a:lstStyle/>
          <a:p>
            <a:r>
              <a:rPr lang="en-US"/>
              <a:t>Heat Vulnerability Map</a:t>
            </a:r>
          </a:p>
        </p:txBody>
      </p:sp>
      <p:pic>
        <p:nvPicPr>
          <p:cNvPr id="5" name="Picture 4" descr="Map&#10;&#10;Description automatically generated">
            <a:extLst>
              <a:ext uri="{FF2B5EF4-FFF2-40B4-BE49-F238E27FC236}">
                <a16:creationId xmlns:a16="http://schemas.microsoft.com/office/drawing/2014/main" id="{BF9751E4-BD50-1940-4CA2-C2498ABE0BF7}"/>
              </a:ext>
            </a:extLst>
          </p:cNvPr>
          <p:cNvPicPr>
            <a:picLocks noChangeAspect="1"/>
          </p:cNvPicPr>
          <p:nvPr/>
        </p:nvPicPr>
        <p:blipFill rotWithShape="1">
          <a:blip r:embed="rId3"/>
          <a:srcRect l="6291" t="9048" r="2649" b="4524"/>
          <a:stretch/>
        </p:blipFill>
        <p:spPr>
          <a:xfrm>
            <a:off x="4225957" y="1274485"/>
            <a:ext cx="7208784" cy="4751479"/>
          </a:xfrm>
          <a:prstGeom prst="rect">
            <a:avLst/>
          </a:prstGeom>
        </p:spPr>
      </p:pic>
      <p:sp>
        <p:nvSpPr>
          <p:cNvPr id="7" name="TextBox 6">
            <a:extLst>
              <a:ext uri="{FF2B5EF4-FFF2-40B4-BE49-F238E27FC236}">
                <a16:creationId xmlns:a16="http://schemas.microsoft.com/office/drawing/2014/main" id="{4D4E3DE6-164E-1813-2E42-A44C34D6E60D}"/>
              </a:ext>
            </a:extLst>
          </p:cNvPr>
          <p:cNvSpPr txBox="1"/>
          <p:nvPr/>
        </p:nvSpPr>
        <p:spPr>
          <a:xfrm>
            <a:off x="190500" y="6204857"/>
            <a:ext cx="5784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Heat Vulnerability in Alameda County (arcgis.com)</a:t>
            </a:r>
            <a:endParaRPr lang="en-US" dirty="0"/>
          </a:p>
        </p:txBody>
      </p:sp>
      <p:pic>
        <p:nvPicPr>
          <p:cNvPr id="9" name="Picture 8">
            <a:extLst>
              <a:ext uri="{FF2B5EF4-FFF2-40B4-BE49-F238E27FC236}">
                <a16:creationId xmlns:a16="http://schemas.microsoft.com/office/drawing/2014/main" id="{B609CF23-B16C-3797-AE55-5D6A65A93D5E}"/>
              </a:ext>
            </a:extLst>
          </p:cNvPr>
          <p:cNvPicPr>
            <a:picLocks noChangeAspect="1"/>
          </p:cNvPicPr>
          <p:nvPr/>
        </p:nvPicPr>
        <p:blipFill>
          <a:blip r:embed="rId5"/>
          <a:stretch>
            <a:fillRect/>
          </a:stretch>
        </p:blipFill>
        <p:spPr>
          <a:xfrm>
            <a:off x="1078002" y="1786709"/>
            <a:ext cx="2753267" cy="3863113"/>
          </a:xfrm>
          <a:prstGeom prst="rect">
            <a:avLst/>
          </a:prstGeom>
        </p:spPr>
      </p:pic>
    </p:spTree>
    <p:extLst>
      <p:ext uri="{BB962C8B-B14F-4D97-AF65-F5344CB8AC3E}">
        <p14:creationId xmlns:p14="http://schemas.microsoft.com/office/powerpoint/2010/main" val="662302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70113A-9798-04EA-F051-3919A5BA1963}"/>
              </a:ext>
            </a:extLst>
          </p:cNvPr>
          <p:cNvPicPr>
            <a:picLocks noChangeAspect="1"/>
          </p:cNvPicPr>
          <p:nvPr/>
        </p:nvPicPr>
        <p:blipFill rotWithShape="1">
          <a:blip r:embed="rId3"/>
          <a:srcRect l="25391" t="32776" r="58204" b="25187"/>
          <a:stretch/>
        </p:blipFill>
        <p:spPr>
          <a:xfrm>
            <a:off x="2246382" y="188101"/>
            <a:ext cx="7696060" cy="6481798"/>
          </a:xfrm>
          <a:prstGeom prst="rect">
            <a:avLst/>
          </a:prstGeom>
        </p:spPr>
      </p:pic>
    </p:spTree>
    <p:extLst>
      <p:ext uri="{BB962C8B-B14F-4D97-AF65-F5344CB8AC3E}">
        <p14:creationId xmlns:p14="http://schemas.microsoft.com/office/powerpoint/2010/main" val="2582347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32" y="640807"/>
            <a:ext cx="9364764" cy="1188410"/>
          </a:xfrm>
        </p:spPr>
        <p:txBody>
          <a:bodyPr>
            <a:normAutofit/>
          </a:bodyPr>
          <a:lstStyle/>
          <a:p>
            <a:r>
              <a:rPr lang="en-US" dirty="0"/>
              <a:t>Extreme Heat: </a:t>
            </a:r>
            <a:br>
              <a:rPr lang="en-US" dirty="0"/>
            </a:br>
            <a:r>
              <a:rPr lang="en-US" dirty="0"/>
              <a:t>Who is most vulnerable? </a:t>
            </a:r>
          </a:p>
        </p:txBody>
      </p:sp>
      <p:sp>
        <p:nvSpPr>
          <p:cNvPr id="3" name="Content Placeholder 2"/>
          <p:cNvSpPr>
            <a:spLocks noGrp="1"/>
          </p:cNvSpPr>
          <p:nvPr>
            <p:ph idx="1"/>
          </p:nvPr>
        </p:nvSpPr>
        <p:spPr>
          <a:xfrm>
            <a:off x="1652932" y="2176598"/>
            <a:ext cx="9364765" cy="4040595"/>
          </a:xfrm>
        </p:spPr>
        <p:txBody>
          <a:bodyPr anchor="t">
            <a:normAutofit fontScale="92500"/>
          </a:bodyPr>
          <a:lstStyle/>
          <a:p>
            <a:r>
              <a:rPr lang="en-US" sz="2399" dirty="0"/>
              <a:t>People with medical conditions: </a:t>
            </a:r>
            <a:r>
              <a:rPr lang="en-US" sz="2399" dirty="0">
                <a:latin typeface="Source Sans Pro" panose="020B0503030403020204" pitchFamily="34" charset="0"/>
                <a:ea typeface="Source Sans Pro" panose="020B0503030403020204" pitchFamily="34" charset="0"/>
              </a:rPr>
              <a:t>may experience sensitivities to heat </a:t>
            </a:r>
          </a:p>
          <a:p>
            <a:r>
              <a:rPr lang="en-US" sz="2399" kern="0" dirty="0"/>
              <a:t>Older adults: </a:t>
            </a:r>
            <a:r>
              <a:rPr lang="en-US" sz="2399" kern="0" dirty="0">
                <a:latin typeface="Source Sans Pro" panose="020B0503030403020204" pitchFamily="34" charset="0"/>
                <a:ea typeface="Source Sans Pro" panose="020B0503030403020204" pitchFamily="34" charset="0"/>
              </a:rPr>
              <a:t>tend to sweat less</a:t>
            </a:r>
          </a:p>
          <a:p>
            <a:r>
              <a:rPr lang="en-US" sz="2399" kern="0" dirty="0"/>
              <a:t>The unhoused: </a:t>
            </a:r>
            <a:r>
              <a:rPr lang="en-US" sz="2399" kern="0" dirty="0">
                <a:latin typeface="Source Sans Pro" panose="020B0503030403020204" pitchFamily="34" charset="0"/>
                <a:ea typeface="Source Sans Pro" panose="020B0503030403020204" pitchFamily="34" charset="0"/>
              </a:rPr>
              <a:t>constant outdoor exposure </a:t>
            </a:r>
          </a:p>
          <a:p>
            <a:r>
              <a:rPr lang="en-US" sz="2399" kern="0" dirty="0"/>
              <a:t>People living in homes without air conditioning or do not run the air conditioning because of cost: </a:t>
            </a:r>
            <a:r>
              <a:rPr lang="en-US" sz="2399" kern="0" dirty="0">
                <a:latin typeface="Source Sans Pro" panose="020B0503030403020204" pitchFamily="34" charset="0"/>
                <a:ea typeface="Source Sans Pro" panose="020B0503030403020204" pitchFamily="34" charset="0"/>
              </a:rPr>
              <a:t>don’t feel relief from AC </a:t>
            </a:r>
            <a:endParaRPr lang="en-US" sz="2399" kern="0" dirty="0"/>
          </a:p>
          <a:p>
            <a:r>
              <a:rPr lang="en-US" sz="2399" kern="0" dirty="0"/>
              <a:t>Outdoor workers</a:t>
            </a:r>
            <a:r>
              <a:rPr lang="en-US" sz="2399" kern="0" dirty="0">
                <a:latin typeface="Source Sans Pro" panose="020B0503030403020204" pitchFamily="34" charset="0"/>
                <a:ea typeface="Source Sans Pro" panose="020B0503030403020204" pitchFamily="34" charset="0"/>
              </a:rPr>
              <a:t>: construction, landscaping, public works, agricultural </a:t>
            </a:r>
          </a:p>
          <a:p>
            <a:r>
              <a:rPr lang="en-US" sz="2399" kern="0" dirty="0"/>
              <a:t>Isolated individuals: </a:t>
            </a:r>
            <a:r>
              <a:rPr lang="en-US" sz="2399" kern="0" dirty="0">
                <a:latin typeface="Source Sans Pro" panose="020B0503030403020204" pitchFamily="34" charset="0"/>
                <a:ea typeface="Source Sans Pro" panose="020B0503030403020204" pitchFamily="34" charset="0"/>
              </a:rPr>
              <a:t>who do not have people checking in on them </a:t>
            </a:r>
          </a:p>
          <a:p>
            <a:r>
              <a:rPr lang="en-US" sz="2399" dirty="0"/>
              <a:t>Intersecting vulnerabilities increase risk </a:t>
            </a:r>
          </a:p>
          <a:p>
            <a:pPr lvl="1"/>
            <a:endParaRPr lang="en-US" dirty="0"/>
          </a:p>
          <a:p>
            <a:endParaRPr lang="en-US" sz="2399" dirty="0"/>
          </a:p>
        </p:txBody>
      </p:sp>
      <p:sp>
        <p:nvSpPr>
          <p:cNvPr id="4" name="TextBox 3">
            <a:extLst>
              <a:ext uri="{FF2B5EF4-FFF2-40B4-BE49-F238E27FC236}">
                <a16:creationId xmlns:a16="http://schemas.microsoft.com/office/drawing/2014/main" id="{321E9251-78E3-43ED-A8AE-66B1FC705ADA}"/>
              </a:ext>
            </a:extLst>
          </p:cNvPr>
          <p:cNvSpPr txBox="1"/>
          <p:nvPr/>
        </p:nvSpPr>
        <p:spPr>
          <a:xfrm>
            <a:off x="-7089" y="6487871"/>
            <a:ext cx="1872076" cy="369108"/>
          </a:xfrm>
          <a:prstGeom prst="rect">
            <a:avLst/>
          </a:prstGeom>
          <a:noFill/>
        </p:spPr>
        <p:txBody>
          <a:bodyPr wrap="none" rtlCol="0">
            <a:spAutoFit/>
          </a:bodyPr>
          <a:lstStyle/>
          <a:p>
            <a:r>
              <a:rPr lang="en-US" sz="1799"/>
              <a:t>Reference: CDPH</a:t>
            </a:r>
          </a:p>
        </p:txBody>
      </p:sp>
    </p:spTree>
    <p:extLst>
      <p:ext uri="{BB962C8B-B14F-4D97-AF65-F5344CB8AC3E}">
        <p14:creationId xmlns:p14="http://schemas.microsoft.com/office/powerpoint/2010/main" val="947094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32" y="366558"/>
            <a:ext cx="9364764" cy="1188410"/>
          </a:xfrm>
        </p:spPr>
        <p:txBody>
          <a:bodyPr>
            <a:normAutofit/>
          </a:bodyPr>
          <a:lstStyle/>
          <a:p>
            <a:r>
              <a:rPr lang="en-US" dirty="0"/>
              <a:t>About us </a:t>
            </a:r>
          </a:p>
        </p:txBody>
      </p:sp>
      <p:sp>
        <p:nvSpPr>
          <p:cNvPr id="3" name="Content Placeholder 2"/>
          <p:cNvSpPr>
            <a:spLocks noGrp="1"/>
          </p:cNvSpPr>
          <p:nvPr>
            <p:ph idx="1"/>
          </p:nvPr>
        </p:nvSpPr>
        <p:spPr>
          <a:xfrm>
            <a:off x="1652932" y="2176598"/>
            <a:ext cx="9364765" cy="4040595"/>
          </a:xfrm>
        </p:spPr>
        <p:txBody>
          <a:bodyPr anchor="t">
            <a:normAutofit/>
          </a:bodyPr>
          <a:lstStyle/>
          <a:p>
            <a:endParaRPr lang="en-US" sz="3199" dirty="0"/>
          </a:p>
        </p:txBody>
      </p:sp>
    </p:spTree>
    <p:extLst>
      <p:ext uri="{BB962C8B-B14F-4D97-AF65-F5344CB8AC3E}">
        <p14:creationId xmlns:p14="http://schemas.microsoft.com/office/powerpoint/2010/main" val="3383513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640" y="655013"/>
            <a:ext cx="5667692" cy="1225331"/>
          </a:xfrm>
        </p:spPr>
        <p:txBody>
          <a:bodyPr anchor="b">
            <a:normAutofit fontScale="90000"/>
          </a:bodyPr>
          <a:lstStyle/>
          <a:p>
            <a:r>
              <a:rPr lang="en-US" sz="3750" dirty="0"/>
              <a:t>Extreme Heat: </a:t>
            </a:r>
            <a:br>
              <a:rPr lang="en-US" sz="3750" dirty="0"/>
            </a:br>
            <a:r>
              <a:rPr lang="en-US" sz="3750" dirty="0"/>
              <a:t>How to prepare and stay safe </a:t>
            </a:r>
            <a:endParaRPr lang="en-US" dirty="0"/>
          </a:p>
        </p:txBody>
      </p:sp>
      <p:sp>
        <p:nvSpPr>
          <p:cNvPr id="3" name="Content Placeholder 2"/>
          <p:cNvSpPr>
            <a:spLocks noGrp="1"/>
          </p:cNvSpPr>
          <p:nvPr>
            <p:ph idx="1"/>
          </p:nvPr>
        </p:nvSpPr>
        <p:spPr>
          <a:xfrm>
            <a:off x="1309640" y="2187103"/>
            <a:ext cx="9569544" cy="3994009"/>
          </a:xfrm>
        </p:spPr>
        <p:txBody>
          <a:bodyPr vert="horz" lIns="91440" tIns="45720" rIns="91440" bIns="45720" rtlCol="0" anchor="t">
            <a:normAutofit fontScale="92500" lnSpcReduction="20000"/>
          </a:bodyPr>
          <a:lstStyle/>
          <a:p>
            <a:r>
              <a:rPr lang="en-US" sz="2000" dirty="0"/>
              <a:t>Stay hydrated</a:t>
            </a:r>
          </a:p>
          <a:p>
            <a:r>
              <a:rPr lang="en-US" sz="2000" dirty="0"/>
              <a:t>Stay in air conditioning (esp. when temp.’s high 90+)</a:t>
            </a:r>
          </a:p>
          <a:p>
            <a:r>
              <a:rPr lang="en-US" sz="2000" kern="0" dirty="0"/>
              <a:t>Wear loose, lightweight, light-colored clothing</a:t>
            </a:r>
          </a:p>
          <a:p>
            <a:r>
              <a:rPr lang="en-US" sz="2000" kern="0" dirty="0"/>
              <a:t>Shower/bathe in cool water</a:t>
            </a:r>
          </a:p>
          <a:p>
            <a:r>
              <a:rPr lang="en-US" sz="2000" kern="0" dirty="0"/>
              <a:t>Cool cloths on neck, hands, and feet</a:t>
            </a:r>
          </a:p>
          <a:p>
            <a:r>
              <a:rPr lang="en-US" sz="2000" kern="0" dirty="0"/>
              <a:t>Avoid strenuous activities</a:t>
            </a:r>
            <a:endParaRPr lang="en-US" sz="2000" dirty="0"/>
          </a:p>
          <a:p>
            <a:pPr>
              <a:buClr>
                <a:srgbClr val="595959"/>
              </a:buClr>
            </a:pPr>
            <a:r>
              <a:rPr lang="en-US" sz="2000" kern="0" dirty="0"/>
              <a:t>Visit a Cooling Center</a:t>
            </a:r>
          </a:p>
          <a:p>
            <a:pPr>
              <a:buClr>
                <a:srgbClr val="595959"/>
              </a:buClr>
            </a:pPr>
            <a:r>
              <a:rPr lang="en-US" sz="2000" dirty="0"/>
              <a:t>Check on neighbors and community members, esp. elders and those living alone</a:t>
            </a:r>
            <a:endParaRPr lang="en-US" sz="2000" kern="0" dirty="0"/>
          </a:p>
          <a:p>
            <a:pPr marL="45720" indent="0">
              <a:buClr>
                <a:srgbClr val="595959"/>
              </a:buClr>
              <a:buNone/>
            </a:pPr>
            <a:r>
              <a:rPr lang="en-US" sz="2000" kern="0" dirty="0"/>
              <a:t> </a:t>
            </a:r>
            <a:r>
              <a:rPr lang="en-US" sz="2000" u="sng" dirty="0">
                <a:solidFill>
                  <a:srgbClr val="0563C1"/>
                </a:solidFill>
                <a:effectLst/>
                <a:latin typeface="Arial" panose="020B0604020202020204" pitchFamily="34" charset="0"/>
                <a:ea typeface="Calibri" panose="020F0502020204030204" pitchFamily="34" charset="0"/>
                <a:hlinkClick r:id="rId3"/>
              </a:rPr>
              <a:t>https://www.acgov.org/emergencysite/</a:t>
            </a:r>
            <a:r>
              <a:rPr lang="en-US" sz="2000" dirty="0">
                <a:effectLst/>
                <a:latin typeface="Arial" panose="020B0604020202020204" pitchFamily="34" charset="0"/>
                <a:ea typeface="Calibri" panose="020F0502020204030204" pitchFamily="34" charset="0"/>
              </a:rPr>
              <a:t> </a:t>
            </a:r>
            <a:endParaRPr lang="en-US" sz="2000" dirty="0"/>
          </a:p>
          <a:p>
            <a:endParaRPr lang="en-US" sz="2000" dirty="0"/>
          </a:p>
        </p:txBody>
      </p:sp>
      <p:sp>
        <p:nvSpPr>
          <p:cNvPr id="5" name="Content Placeholder 2"/>
          <p:cNvSpPr txBox="1">
            <a:spLocks/>
          </p:cNvSpPr>
          <p:nvPr/>
        </p:nvSpPr>
        <p:spPr bwMode="auto">
          <a:xfrm>
            <a:off x="5773028" y="2518410"/>
            <a:ext cx="4713646" cy="490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77" tIns="32139" rIns="64277" bIns="32139" numCol="1" anchor="t" anchorCtr="0" compatLnSpc="1">
            <a:prstTxWarp prst="textNoShape">
              <a:avLst/>
            </a:prstTxWarp>
          </a:bodyPr>
          <a:lstStyle>
            <a:lvl1pPr marL="487697" indent="-487697" algn="l" rtl="0" eaLnBrk="1" fontAlgn="base" hangingPunct="1">
              <a:spcBef>
                <a:spcPct val="20000"/>
              </a:spcBef>
              <a:spcAft>
                <a:spcPct val="0"/>
              </a:spcAft>
              <a:buClr>
                <a:srgbClr val="4D8830"/>
              </a:buClr>
              <a:buFont typeface="Wingdings" pitchFamily="2" charset="2"/>
              <a:buChar char="§"/>
              <a:defRPr sz="4551">
                <a:solidFill>
                  <a:schemeClr val="tx1"/>
                </a:solidFill>
                <a:latin typeface="+mn-lt"/>
                <a:ea typeface="+mn-ea"/>
                <a:cs typeface="+mn-cs"/>
              </a:defRPr>
            </a:lvl1pPr>
            <a:lvl2pPr marL="1056676" indent="-406415" algn="l" rtl="0" eaLnBrk="1" fontAlgn="base" hangingPunct="1">
              <a:spcBef>
                <a:spcPct val="20000"/>
              </a:spcBef>
              <a:spcAft>
                <a:spcPct val="0"/>
              </a:spcAft>
              <a:buClr>
                <a:srgbClr val="4D8830"/>
              </a:buClr>
              <a:buFont typeface="Arial" charset="0"/>
              <a:buChar char="▫"/>
              <a:defRPr sz="3983">
                <a:solidFill>
                  <a:schemeClr val="tx1"/>
                </a:solidFill>
                <a:latin typeface="+mn-lt"/>
              </a:defRPr>
            </a:lvl2pPr>
            <a:lvl3pPr marL="1625657" indent="-325131" algn="l" rtl="0" eaLnBrk="1" fontAlgn="base" hangingPunct="1">
              <a:spcBef>
                <a:spcPct val="20000"/>
              </a:spcBef>
              <a:spcAft>
                <a:spcPct val="0"/>
              </a:spcAft>
              <a:buClr>
                <a:srgbClr val="4D8830"/>
              </a:buClr>
              <a:buFont typeface="Arial" charset="0"/>
              <a:buChar char="−"/>
              <a:defRPr sz="3413">
                <a:solidFill>
                  <a:schemeClr val="tx1"/>
                </a:solidFill>
                <a:latin typeface="+mn-lt"/>
              </a:defRPr>
            </a:lvl3pPr>
            <a:lvl4pPr marL="2275918" indent="-325131" algn="l" rtl="0" eaLnBrk="1" fontAlgn="base" hangingPunct="1">
              <a:spcBef>
                <a:spcPct val="20000"/>
              </a:spcBef>
              <a:spcAft>
                <a:spcPct val="0"/>
              </a:spcAft>
              <a:buClr>
                <a:srgbClr val="4D8830"/>
              </a:buClr>
              <a:buChar char="•"/>
              <a:defRPr sz="2844">
                <a:solidFill>
                  <a:schemeClr val="tx1"/>
                </a:solidFill>
                <a:latin typeface="+mn-lt"/>
              </a:defRPr>
            </a:lvl4pPr>
            <a:lvl5pPr marL="2926181"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5pPr>
            <a:lvl6pPr marL="3576443"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6pPr>
            <a:lvl7pPr marL="4226705"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7pPr>
            <a:lvl8pPr marL="4876968"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8pPr>
            <a:lvl9pPr marL="5527230"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9pPr>
          </a:lstStyle>
          <a:p>
            <a:endParaRPr lang="en-US" sz="3199" kern="0"/>
          </a:p>
        </p:txBody>
      </p:sp>
      <p:sp>
        <p:nvSpPr>
          <p:cNvPr id="10" name="TextBox 9">
            <a:extLst>
              <a:ext uri="{FF2B5EF4-FFF2-40B4-BE49-F238E27FC236}">
                <a16:creationId xmlns:a16="http://schemas.microsoft.com/office/drawing/2014/main" id="{891ADF7C-D7D6-45DD-BE48-8E256588BC6C}"/>
              </a:ext>
            </a:extLst>
          </p:cNvPr>
          <p:cNvSpPr txBox="1"/>
          <p:nvPr/>
        </p:nvSpPr>
        <p:spPr>
          <a:xfrm>
            <a:off x="-7089" y="6487871"/>
            <a:ext cx="2006437" cy="369108"/>
          </a:xfrm>
          <a:prstGeom prst="rect">
            <a:avLst/>
          </a:prstGeom>
          <a:noFill/>
        </p:spPr>
        <p:txBody>
          <a:bodyPr wrap="none" rtlCol="0">
            <a:spAutoFit/>
          </a:bodyPr>
          <a:lstStyle/>
          <a:p>
            <a:r>
              <a:rPr lang="en-US" sz="1799">
                <a:solidFill>
                  <a:schemeClr val="bg1"/>
                </a:solidFill>
              </a:rPr>
              <a:t>Reference: ACDPH</a:t>
            </a:r>
          </a:p>
        </p:txBody>
      </p:sp>
    </p:spTree>
    <p:extLst>
      <p:ext uri="{BB962C8B-B14F-4D97-AF65-F5344CB8AC3E}">
        <p14:creationId xmlns:p14="http://schemas.microsoft.com/office/powerpoint/2010/main" val="3105209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ilhouette of trees during night time">
            <a:extLst>
              <a:ext uri="{FF2B5EF4-FFF2-40B4-BE49-F238E27FC236}">
                <a16:creationId xmlns:a16="http://schemas.microsoft.com/office/drawing/2014/main" id="{3A8E2CFF-FCD8-6F3E-CF71-CB5EDE4E5F41}"/>
              </a:ext>
            </a:extLst>
          </p:cNvPr>
          <p:cNvPicPr>
            <a:picLocks noChangeAspect="1"/>
          </p:cNvPicPr>
          <p:nvPr/>
        </p:nvPicPr>
        <p:blipFill rotWithShape="1">
          <a:blip r:embed="rId3">
            <a:alphaModFix amt="50000"/>
          </a:blip>
          <a:srcRect t="24504" b="37940"/>
          <a:stretch/>
        </p:blipFill>
        <p:spPr>
          <a:xfrm>
            <a:off x="20" y="1"/>
            <a:ext cx="12188805" cy="6857999"/>
          </a:xfrm>
          <a:prstGeom prst="rect">
            <a:avLst/>
          </a:prstGeom>
        </p:spPr>
      </p:pic>
      <p:sp>
        <p:nvSpPr>
          <p:cNvPr id="2" name="Title 1">
            <a:extLst>
              <a:ext uri="{FF2B5EF4-FFF2-40B4-BE49-F238E27FC236}">
                <a16:creationId xmlns:a16="http://schemas.microsoft.com/office/drawing/2014/main" id="{83A4F1B8-3753-5280-E534-D4EBB518BB35}"/>
              </a:ext>
            </a:extLst>
          </p:cNvPr>
          <p:cNvSpPr>
            <a:spLocks noGrp="1"/>
          </p:cNvSpPr>
          <p:nvPr>
            <p:ph type="title"/>
          </p:nvPr>
        </p:nvSpPr>
        <p:spPr>
          <a:xfrm>
            <a:off x="4570809" y="3028833"/>
            <a:ext cx="3047206" cy="808696"/>
          </a:xfrm>
          <a:solidFill>
            <a:schemeClr val="tx1"/>
          </a:solidFill>
        </p:spPr>
        <p:txBody>
          <a:bodyPr vert="horz" lIns="91440" tIns="45720" rIns="91440" bIns="45720" rtlCol="0" anchor="b">
            <a:normAutofit fontScale="90000"/>
          </a:bodyPr>
          <a:lstStyle/>
          <a:p>
            <a:pPr algn="ctr">
              <a:lnSpc>
                <a:spcPct val="90000"/>
              </a:lnSpc>
            </a:pPr>
            <a:r>
              <a:rPr lang="en-US" sz="5400"/>
              <a:t>Wildfires</a:t>
            </a:r>
          </a:p>
        </p:txBody>
      </p:sp>
      <p:sp>
        <p:nvSpPr>
          <p:cNvPr id="4" name="TextBox 3">
            <a:extLst>
              <a:ext uri="{FF2B5EF4-FFF2-40B4-BE49-F238E27FC236}">
                <a16:creationId xmlns:a16="http://schemas.microsoft.com/office/drawing/2014/main" id="{A3B353FF-ECF8-B4E0-A27F-3F7E3C948D66}"/>
              </a:ext>
            </a:extLst>
          </p:cNvPr>
          <p:cNvSpPr txBox="1"/>
          <p:nvPr/>
        </p:nvSpPr>
        <p:spPr>
          <a:xfrm>
            <a:off x="178500" y="6444048"/>
            <a:ext cx="1163309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00000"/>
                </a:solidFill>
              </a:rPr>
              <a:t>Photo by Egor </a:t>
            </a:r>
            <a:r>
              <a:rPr lang="en-US" sz="1000" err="1">
                <a:solidFill>
                  <a:srgbClr val="000000"/>
                </a:solidFill>
              </a:rPr>
              <a:t>Vikhrev</a:t>
            </a:r>
            <a:r>
              <a:rPr lang="en-US" sz="1000">
                <a:solidFill>
                  <a:srgbClr val="000000"/>
                </a:solidFill>
              </a:rPr>
              <a:t> on </a:t>
            </a:r>
            <a:r>
              <a:rPr lang="en-US" sz="1000" err="1">
                <a:solidFill>
                  <a:srgbClr val="000000"/>
                </a:solidFill>
              </a:rPr>
              <a:t>Unsplash</a:t>
            </a:r>
            <a:r>
              <a:rPr lang="en-US" sz="1000">
                <a:solidFill>
                  <a:srgbClr val="000000"/>
                </a:solidFill>
              </a:rPr>
              <a:t>: </a:t>
            </a:r>
            <a:r>
              <a:rPr lang="en-US" sz="1000">
                <a:solidFill>
                  <a:srgbClr val="000000"/>
                </a:solidFill>
                <a:ea typeface="+mn-lt"/>
                <a:cs typeface="+mn-lt"/>
                <a:hlinkClick r:id="rId4">
                  <a:extLst>
                    <a:ext uri="{A12FA001-AC4F-418D-AE19-62706E023703}">
                      <ahyp:hlinkClr xmlns:ahyp="http://schemas.microsoft.com/office/drawing/2018/hyperlinkcolor" val="tx"/>
                    </a:ext>
                  </a:extLst>
                </a:hlinkClick>
              </a:rPr>
              <a:t>Silhouette of trees during night time photo – Free Россия Image on Unsplash</a:t>
            </a:r>
            <a:r>
              <a:rPr lang="en-US" sz="1000">
                <a:solidFill>
                  <a:srgbClr val="000000"/>
                </a:solidFill>
              </a:rPr>
              <a:t>​</a:t>
            </a:r>
          </a:p>
        </p:txBody>
      </p:sp>
      <p:sp>
        <p:nvSpPr>
          <p:cNvPr id="5" name="TextBox 1">
            <a:extLst>
              <a:ext uri="{FF2B5EF4-FFF2-40B4-BE49-F238E27FC236}">
                <a16:creationId xmlns:a16="http://schemas.microsoft.com/office/drawing/2014/main" id="{62178923-09C2-698B-B699-E1DF5C39495B}"/>
              </a:ext>
            </a:extLst>
          </p:cNvPr>
          <p:cNvSpPr txBox="1"/>
          <p:nvPr/>
        </p:nvSpPr>
        <p:spPr>
          <a:xfrm>
            <a:off x="5706388" y="6312469"/>
            <a:ext cx="382325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tx1"/>
                </a:solidFill>
              </a:rPr>
              <a:t>Forest with lots of trees catching fire</a:t>
            </a:r>
          </a:p>
        </p:txBody>
      </p:sp>
    </p:spTree>
    <p:extLst>
      <p:ext uri="{BB962C8B-B14F-4D97-AF65-F5344CB8AC3E}">
        <p14:creationId xmlns:p14="http://schemas.microsoft.com/office/powerpoint/2010/main" val="347483729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3552" t="28389" r="3479" b="15157"/>
          <a:stretch/>
        </p:blipFill>
        <p:spPr>
          <a:xfrm>
            <a:off x="0" y="1068085"/>
            <a:ext cx="12188825" cy="5789023"/>
          </a:xfrm>
          <a:prstGeom prst="rect">
            <a:avLst/>
          </a:prstGeom>
        </p:spPr>
      </p:pic>
      <p:sp>
        <p:nvSpPr>
          <p:cNvPr id="5" name="TextBox 4"/>
          <p:cNvSpPr txBox="1"/>
          <p:nvPr/>
        </p:nvSpPr>
        <p:spPr>
          <a:xfrm>
            <a:off x="4260553" y="1068085"/>
            <a:ext cx="3250236" cy="1200016"/>
          </a:xfrm>
          <a:prstGeom prst="rect">
            <a:avLst/>
          </a:prstGeom>
          <a:solidFill>
            <a:srgbClr val="F04D22"/>
          </a:solidFill>
          <a:ln w="38100">
            <a:solidFill>
              <a:schemeClr val="tx1"/>
            </a:solidFill>
          </a:ln>
        </p:spPr>
        <p:txBody>
          <a:bodyPr wrap="square" rtlCol="0" anchor="t">
            <a:spAutoFit/>
          </a:bodyPr>
          <a:lstStyle/>
          <a:p>
            <a:pPr algn="ctr"/>
            <a:r>
              <a:rPr lang="en-US" sz="2399" b="1">
                <a:solidFill>
                  <a:srgbClr val="FFFFFF"/>
                </a:solidFill>
                <a:latin typeface="Calibri" panose="020F0502020204030204" pitchFamily="34" charset="0"/>
                <a:cs typeface="Calibri" panose="020F0502020204030204" pitchFamily="34" charset="0"/>
              </a:rPr>
              <a:t>TEMPERATURES </a:t>
            </a:r>
          </a:p>
          <a:p>
            <a:pPr algn="ctr"/>
            <a:r>
              <a:rPr lang="en-US" sz="2399" b="1">
                <a:solidFill>
                  <a:srgbClr val="FFFFFF"/>
                </a:solidFill>
                <a:latin typeface="Calibri" panose="020F0502020204030204" pitchFamily="34" charset="0"/>
                <a:cs typeface="Calibri" panose="020F0502020204030204" pitchFamily="34" charset="0"/>
              </a:rPr>
              <a:t>ARE </a:t>
            </a:r>
          </a:p>
          <a:p>
            <a:pPr algn="ctr"/>
            <a:r>
              <a:rPr lang="en-US" sz="2399" b="1">
                <a:solidFill>
                  <a:srgbClr val="FFFFFF"/>
                </a:solidFill>
                <a:latin typeface="Calibri" panose="020F0502020204030204" pitchFamily="34" charset="0"/>
                <a:cs typeface="Calibri" panose="020F0502020204030204" pitchFamily="34" charset="0"/>
              </a:rPr>
              <a:t>RISING</a:t>
            </a:r>
          </a:p>
        </p:txBody>
      </p:sp>
      <p:sp>
        <p:nvSpPr>
          <p:cNvPr id="14" name="TextBox 13"/>
          <p:cNvSpPr txBox="1"/>
          <p:nvPr/>
        </p:nvSpPr>
        <p:spPr>
          <a:xfrm>
            <a:off x="8148979" y="1483474"/>
            <a:ext cx="3027943" cy="1200016"/>
          </a:xfrm>
          <a:prstGeom prst="rect">
            <a:avLst/>
          </a:prstGeom>
          <a:solidFill>
            <a:srgbClr val="F04D22"/>
          </a:solidFill>
          <a:ln w="38100">
            <a:solidFill>
              <a:schemeClr val="tx1"/>
            </a:solidFill>
          </a:ln>
        </p:spPr>
        <p:txBody>
          <a:bodyPr wrap="square" rtlCol="0" anchor="t">
            <a:spAutoFit/>
          </a:bodyPr>
          <a:lstStyle/>
          <a:p>
            <a:pPr algn="ctr"/>
            <a:r>
              <a:rPr lang="en-US" sz="2399" b="1">
                <a:solidFill>
                  <a:srgbClr val="FFFFFF"/>
                </a:solidFill>
                <a:latin typeface="Calibri" panose="020F0502020204030204" pitchFamily="34" charset="0"/>
                <a:cs typeface="Calibri" panose="020F0502020204030204" pitchFamily="34" charset="0"/>
              </a:rPr>
              <a:t>SNOW</a:t>
            </a:r>
          </a:p>
          <a:p>
            <a:pPr algn="ctr"/>
            <a:r>
              <a:rPr lang="en-US" sz="2399" b="1">
                <a:solidFill>
                  <a:srgbClr val="FFFFFF"/>
                </a:solidFill>
                <a:latin typeface="Calibri" panose="020F0502020204030204" pitchFamily="34" charset="0"/>
                <a:cs typeface="Calibri" panose="020F0502020204030204" pitchFamily="34" charset="0"/>
              </a:rPr>
              <a:t> MELTS</a:t>
            </a:r>
          </a:p>
          <a:p>
            <a:pPr algn="ctr"/>
            <a:r>
              <a:rPr lang="en-US" sz="2399" b="1">
                <a:solidFill>
                  <a:srgbClr val="FFFFFF"/>
                </a:solidFill>
                <a:latin typeface="Calibri" panose="020F0502020204030204" pitchFamily="34" charset="0"/>
                <a:cs typeface="Calibri" panose="020F0502020204030204" pitchFamily="34" charset="0"/>
              </a:rPr>
              <a:t> SOONER</a:t>
            </a:r>
          </a:p>
        </p:txBody>
      </p:sp>
      <p:sp>
        <p:nvSpPr>
          <p:cNvPr id="16" name="TextBox 15"/>
          <p:cNvSpPr txBox="1"/>
          <p:nvPr/>
        </p:nvSpPr>
        <p:spPr>
          <a:xfrm>
            <a:off x="1423637" y="3992780"/>
            <a:ext cx="3405896" cy="830781"/>
          </a:xfrm>
          <a:prstGeom prst="rect">
            <a:avLst/>
          </a:prstGeom>
          <a:solidFill>
            <a:srgbClr val="F04D22"/>
          </a:solidFill>
          <a:ln w="38100">
            <a:solidFill>
              <a:schemeClr val="tx1"/>
            </a:solidFill>
          </a:ln>
        </p:spPr>
        <p:txBody>
          <a:bodyPr wrap="square" rtlCol="0" anchor="t">
            <a:spAutoFit/>
          </a:bodyPr>
          <a:lstStyle/>
          <a:p>
            <a:pPr algn="ctr"/>
            <a:r>
              <a:rPr lang="en-US" sz="2399" b="1">
                <a:solidFill>
                  <a:srgbClr val="FFFFFF"/>
                </a:solidFill>
                <a:latin typeface="Calibri" panose="020F0502020204030204" pitchFamily="34" charset="0"/>
                <a:cs typeface="Calibri" panose="020F0502020204030204" pitchFamily="34" charset="0"/>
              </a:rPr>
              <a:t>FORESTS ARE </a:t>
            </a:r>
          </a:p>
          <a:p>
            <a:pPr algn="ctr"/>
            <a:r>
              <a:rPr lang="en-US" sz="2399" b="1">
                <a:solidFill>
                  <a:srgbClr val="FFFFFF"/>
                </a:solidFill>
                <a:latin typeface="Calibri" panose="020F0502020204030204" pitchFamily="34" charset="0"/>
                <a:cs typeface="Calibri" panose="020F0502020204030204" pitchFamily="34" charset="0"/>
              </a:rPr>
              <a:t>DRIER, LONGER</a:t>
            </a:r>
          </a:p>
        </p:txBody>
      </p:sp>
      <p:sp>
        <p:nvSpPr>
          <p:cNvPr id="2" name="Title 1"/>
          <p:cNvSpPr>
            <a:spLocks noGrp="1"/>
          </p:cNvSpPr>
          <p:nvPr>
            <p:ph type="title"/>
          </p:nvPr>
        </p:nvSpPr>
        <p:spPr>
          <a:xfrm>
            <a:off x="989012" y="133078"/>
            <a:ext cx="10478151" cy="1142702"/>
          </a:xfrm>
        </p:spPr>
        <p:txBody>
          <a:bodyPr>
            <a:normAutofit/>
          </a:bodyPr>
          <a:lstStyle/>
          <a:p>
            <a:r>
              <a:rPr lang="en-US" sz="4218"/>
              <a:t>Climate Impact: More Frequent and Severe Wildfires</a:t>
            </a:r>
          </a:p>
        </p:txBody>
      </p:sp>
      <p:sp>
        <p:nvSpPr>
          <p:cNvPr id="3" name="Google Shape;303;p16">
            <a:extLst>
              <a:ext uri="{FF2B5EF4-FFF2-40B4-BE49-F238E27FC236}">
                <a16:creationId xmlns:a16="http://schemas.microsoft.com/office/drawing/2014/main" id="{E6F20148-8019-3426-071F-ED1BFA21B4C7}"/>
              </a:ext>
            </a:extLst>
          </p:cNvPr>
          <p:cNvSpPr txBox="1"/>
          <p:nvPr/>
        </p:nvSpPr>
        <p:spPr>
          <a:xfrm>
            <a:off x="1423637" y="3992780"/>
            <a:ext cx="3405896" cy="830781"/>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399" b="1" dirty="0">
                <a:solidFill>
                  <a:srgbClr val="FFFFFF"/>
                </a:solidFill>
                <a:latin typeface="Calibri"/>
                <a:ea typeface="Calibri"/>
                <a:cs typeface="Calibri"/>
                <a:sym typeface="Calibri"/>
              </a:rPr>
              <a:t>FORESTS ARE </a:t>
            </a:r>
            <a:endParaRPr dirty="0"/>
          </a:p>
          <a:p>
            <a:pPr marL="0" marR="0" lvl="0" indent="0" algn="ctr" rtl="0">
              <a:spcBef>
                <a:spcPts val="0"/>
              </a:spcBef>
              <a:spcAft>
                <a:spcPts val="0"/>
              </a:spcAft>
              <a:buNone/>
            </a:pPr>
            <a:r>
              <a:rPr lang="en-US" sz="2399" b="1" dirty="0">
                <a:solidFill>
                  <a:srgbClr val="FFFFFF"/>
                </a:solidFill>
                <a:latin typeface="Calibri"/>
                <a:ea typeface="Calibri"/>
                <a:cs typeface="Calibri"/>
                <a:sym typeface="Calibri"/>
              </a:rPr>
              <a:t>DRIER, LONGER</a:t>
            </a:r>
            <a:endParaRPr dirty="0"/>
          </a:p>
        </p:txBody>
      </p:sp>
      <p:sp>
        <p:nvSpPr>
          <p:cNvPr id="6" name="Google Shape;301;p16">
            <a:extLst>
              <a:ext uri="{FF2B5EF4-FFF2-40B4-BE49-F238E27FC236}">
                <a16:creationId xmlns:a16="http://schemas.microsoft.com/office/drawing/2014/main" id="{C12C364D-8DA0-1155-EE39-4041405F65AE}"/>
              </a:ext>
            </a:extLst>
          </p:cNvPr>
          <p:cNvSpPr txBox="1"/>
          <p:nvPr/>
        </p:nvSpPr>
        <p:spPr>
          <a:xfrm>
            <a:off x="4260553" y="1092537"/>
            <a:ext cx="3250236" cy="1200016"/>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399" b="1">
                <a:solidFill>
                  <a:srgbClr val="FFFFFF"/>
                </a:solidFill>
                <a:latin typeface="Calibri"/>
                <a:ea typeface="Calibri"/>
                <a:cs typeface="Calibri"/>
                <a:sym typeface="Calibri"/>
              </a:rPr>
              <a:t>TEMPERATURES </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ARE </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RISING</a:t>
            </a:r>
            <a:endParaRPr/>
          </a:p>
        </p:txBody>
      </p:sp>
      <p:sp>
        <p:nvSpPr>
          <p:cNvPr id="7" name="Google Shape;302;p16">
            <a:extLst>
              <a:ext uri="{FF2B5EF4-FFF2-40B4-BE49-F238E27FC236}">
                <a16:creationId xmlns:a16="http://schemas.microsoft.com/office/drawing/2014/main" id="{9DBD5EA5-D55E-20D9-06C7-90A9FA113185}"/>
              </a:ext>
            </a:extLst>
          </p:cNvPr>
          <p:cNvSpPr txBox="1"/>
          <p:nvPr/>
        </p:nvSpPr>
        <p:spPr>
          <a:xfrm>
            <a:off x="8148978" y="1483474"/>
            <a:ext cx="3027943" cy="1200016"/>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399" b="1">
                <a:solidFill>
                  <a:srgbClr val="FFFFFF"/>
                </a:solidFill>
                <a:latin typeface="Calibri"/>
                <a:ea typeface="Calibri"/>
                <a:cs typeface="Calibri"/>
                <a:sym typeface="Calibri"/>
              </a:rPr>
              <a:t>SNOW</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 MELTS</a:t>
            </a:r>
            <a:endParaRPr/>
          </a:p>
          <a:p>
            <a:pPr marL="0" marR="0" lvl="0" indent="0" algn="ctr" rtl="0">
              <a:spcBef>
                <a:spcPts val="0"/>
              </a:spcBef>
              <a:spcAft>
                <a:spcPts val="0"/>
              </a:spcAft>
              <a:buNone/>
            </a:pPr>
            <a:r>
              <a:rPr lang="en-US" sz="2399" b="1">
                <a:solidFill>
                  <a:srgbClr val="FFFFFF"/>
                </a:solidFill>
                <a:latin typeface="Calibri"/>
                <a:ea typeface="Calibri"/>
                <a:cs typeface="Calibri"/>
                <a:sym typeface="Calibri"/>
              </a:rPr>
              <a:t> SOONER</a:t>
            </a:r>
            <a:endParaRPr/>
          </a:p>
        </p:txBody>
      </p:sp>
    </p:spTree>
    <p:extLst>
      <p:ext uri="{BB962C8B-B14F-4D97-AF65-F5344CB8AC3E}">
        <p14:creationId xmlns:p14="http://schemas.microsoft.com/office/powerpoint/2010/main" val="105034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235511"/>
            <a:ext cx="3307269" cy="2386978"/>
          </a:xfrm>
        </p:spPr>
        <p:txBody>
          <a:bodyPr vert="horz" lIns="91416" tIns="45708" rIns="91416" bIns="45708" rtlCol="0" anchor="b">
            <a:normAutofit/>
          </a:bodyPr>
          <a:lstStyle/>
          <a:p>
            <a:r>
              <a:rPr lang="en-US" sz="5398"/>
              <a:t>Longer Wildfire Season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4842" t="2551" r="7076" b="10873"/>
          <a:stretch/>
        </p:blipFill>
        <p:spPr>
          <a:xfrm>
            <a:off x="5319610" y="1116969"/>
            <a:ext cx="6272662" cy="4624062"/>
          </a:xfrm>
          <a:prstGeom prst="rect">
            <a:avLst/>
          </a:prstGeom>
        </p:spPr>
      </p:pic>
    </p:spTree>
    <p:extLst>
      <p:ext uri="{BB962C8B-B14F-4D97-AF65-F5344CB8AC3E}">
        <p14:creationId xmlns:p14="http://schemas.microsoft.com/office/powerpoint/2010/main" val="3010450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0F73-48D9-0051-1A27-E59300927033}"/>
              </a:ext>
            </a:extLst>
          </p:cNvPr>
          <p:cNvSpPr>
            <a:spLocks noGrp="1"/>
          </p:cNvSpPr>
          <p:nvPr>
            <p:ph type="title"/>
          </p:nvPr>
        </p:nvSpPr>
        <p:spPr>
          <a:xfrm>
            <a:off x="635287" y="3021"/>
            <a:ext cx="8686801" cy="1066800"/>
          </a:xfrm>
        </p:spPr>
        <p:txBody>
          <a:bodyPr/>
          <a:lstStyle/>
          <a:p>
            <a:r>
              <a:rPr lang="en-US"/>
              <a:t>Wildfire Severity Zones</a:t>
            </a:r>
          </a:p>
        </p:txBody>
      </p:sp>
      <p:pic>
        <p:nvPicPr>
          <p:cNvPr id="5" name="Picture 4">
            <a:extLst>
              <a:ext uri="{FF2B5EF4-FFF2-40B4-BE49-F238E27FC236}">
                <a16:creationId xmlns:a16="http://schemas.microsoft.com/office/drawing/2014/main" id="{1E0E240C-078F-3295-927C-D5ADCE9E9855}"/>
              </a:ext>
            </a:extLst>
          </p:cNvPr>
          <p:cNvPicPr>
            <a:picLocks noChangeAspect="1"/>
          </p:cNvPicPr>
          <p:nvPr/>
        </p:nvPicPr>
        <p:blipFill rotWithShape="1">
          <a:blip r:embed="rId3"/>
          <a:srcRect b="47154"/>
          <a:stretch/>
        </p:blipFill>
        <p:spPr>
          <a:xfrm>
            <a:off x="2210512" y="1223429"/>
            <a:ext cx="7758877" cy="5284017"/>
          </a:xfrm>
          <a:prstGeom prst="rect">
            <a:avLst/>
          </a:prstGeom>
        </p:spPr>
      </p:pic>
      <p:sp>
        <p:nvSpPr>
          <p:cNvPr id="6" name="TextBox 5">
            <a:extLst>
              <a:ext uri="{FF2B5EF4-FFF2-40B4-BE49-F238E27FC236}">
                <a16:creationId xmlns:a16="http://schemas.microsoft.com/office/drawing/2014/main" id="{B74C8671-FA9F-57EA-BA61-5F560DEFC985}"/>
              </a:ext>
            </a:extLst>
          </p:cNvPr>
          <p:cNvSpPr txBox="1"/>
          <p:nvPr/>
        </p:nvSpPr>
        <p:spPr>
          <a:xfrm>
            <a:off x="108857" y="6422571"/>
            <a:ext cx="62230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Alameda County Local Hazard Mitigation Plan (acgov.org)</a:t>
            </a:r>
            <a:endParaRPr lang="en-US" dirty="0"/>
          </a:p>
        </p:txBody>
      </p:sp>
    </p:spTree>
    <p:extLst>
      <p:ext uri="{BB962C8B-B14F-4D97-AF65-F5344CB8AC3E}">
        <p14:creationId xmlns:p14="http://schemas.microsoft.com/office/powerpoint/2010/main" val="1423589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4E2F-9B96-2342-B968-987711FDDF02}"/>
              </a:ext>
            </a:extLst>
          </p:cNvPr>
          <p:cNvSpPr>
            <a:spLocks noGrp="1"/>
          </p:cNvSpPr>
          <p:nvPr>
            <p:ph type="title"/>
          </p:nvPr>
        </p:nvSpPr>
        <p:spPr>
          <a:xfrm>
            <a:off x="1065212" y="731520"/>
            <a:ext cx="8686801" cy="1066800"/>
          </a:xfrm>
        </p:spPr>
        <p:txBody>
          <a:bodyPr>
            <a:normAutofit fontScale="90000"/>
          </a:bodyPr>
          <a:lstStyle/>
          <a:p>
            <a:r>
              <a:rPr lang="en-US" dirty="0"/>
              <a:t>Wildfire: </a:t>
            </a:r>
            <a:br>
              <a:rPr lang="en-US" dirty="0"/>
            </a:br>
            <a:r>
              <a:rPr lang="en-US" dirty="0"/>
              <a:t>Who is most vulnerable? </a:t>
            </a:r>
          </a:p>
        </p:txBody>
      </p:sp>
      <p:sp>
        <p:nvSpPr>
          <p:cNvPr id="3" name="Content Placeholder 2">
            <a:extLst>
              <a:ext uri="{FF2B5EF4-FFF2-40B4-BE49-F238E27FC236}">
                <a16:creationId xmlns:a16="http://schemas.microsoft.com/office/drawing/2014/main" id="{E115A9C1-A81D-F9BE-FC22-A748A742B781}"/>
              </a:ext>
            </a:extLst>
          </p:cNvPr>
          <p:cNvSpPr>
            <a:spLocks noGrp="1"/>
          </p:cNvSpPr>
          <p:nvPr>
            <p:ph sz="half" idx="1"/>
          </p:nvPr>
        </p:nvSpPr>
        <p:spPr>
          <a:xfrm>
            <a:off x="1065212" y="2201499"/>
            <a:ext cx="9900790" cy="4191000"/>
          </a:xfrm>
        </p:spPr>
        <p:txBody>
          <a:bodyPr vert="horz" lIns="91440" tIns="45720" rIns="91440" bIns="45720" rtlCol="0" anchor="t">
            <a:normAutofit/>
          </a:bodyPr>
          <a:lstStyle/>
          <a:p>
            <a:r>
              <a:rPr lang="en-US" dirty="0"/>
              <a:t>Older adults &amp; people with disabilities: </a:t>
            </a:r>
            <a:r>
              <a:rPr lang="en-US" dirty="0">
                <a:latin typeface="Arial" panose="020B0604020202020204" pitchFamily="34" charset="0"/>
                <a:cs typeface="Arial" panose="020B0604020202020204" pitchFamily="34" charset="0"/>
              </a:rPr>
              <a:t>consider</a:t>
            </a:r>
            <a:r>
              <a:rPr lang="en-US" dirty="0"/>
              <a:t> </a:t>
            </a:r>
            <a:r>
              <a:rPr lang="en-US" dirty="0">
                <a:latin typeface="Arial"/>
                <a:cs typeface="Arial"/>
              </a:rPr>
              <a:t>evacuating early to ensure extra time due to mobility impairments </a:t>
            </a:r>
          </a:p>
          <a:p>
            <a:pPr>
              <a:buClr>
                <a:srgbClr val="595959"/>
              </a:buClr>
            </a:pPr>
            <a:r>
              <a:rPr lang="en-US" dirty="0"/>
              <a:t>People living in older homes: </a:t>
            </a:r>
            <a:r>
              <a:rPr lang="en-US" dirty="0">
                <a:latin typeface="Source Sans Pro"/>
                <a:ea typeface="Source Sans Pro"/>
              </a:rPr>
              <a:t>homes may be more vulnerable to catching on fire due to flammable building materials </a:t>
            </a:r>
            <a:endParaRPr lang="en-US" dirty="0">
              <a:latin typeface="Source Sans Pro"/>
              <a:ea typeface="Source Sans Pro"/>
              <a:cs typeface="Arial"/>
            </a:endParaRPr>
          </a:p>
          <a:p>
            <a:pPr>
              <a:buClr>
                <a:srgbClr val="595959"/>
              </a:buClr>
            </a:pPr>
            <a:r>
              <a:rPr lang="en-US" dirty="0">
                <a:latin typeface="Franklin Gothic Medium"/>
                <a:ea typeface="Source Sans Pro"/>
              </a:rPr>
              <a:t>Low-income individuals:</a:t>
            </a:r>
            <a:r>
              <a:rPr lang="en-US" dirty="0">
                <a:latin typeface="Source Sans Pro"/>
                <a:ea typeface="Source Sans Pro"/>
              </a:rPr>
              <a:t> may not have access to transportation such as a car to evacuate </a:t>
            </a:r>
          </a:p>
          <a:p>
            <a:pPr>
              <a:buClr>
                <a:srgbClr val="595959"/>
              </a:buClr>
            </a:pPr>
            <a:r>
              <a:rPr lang="en-US" dirty="0"/>
              <a:t>The unhoused: </a:t>
            </a:r>
            <a:r>
              <a:rPr lang="en-US" dirty="0">
                <a:latin typeface="Arial"/>
                <a:cs typeface="Arial"/>
              </a:rPr>
              <a:t>very susceptible to the impacts of wildfires. Lives and belongings are at high risk. </a:t>
            </a:r>
          </a:p>
        </p:txBody>
      </p:sp>
    </p:spTree>
    <p:extLst>
      <p:ext uri="{BB962C8B-B14F-4D97-AF65-F5344CB8AC3E}">
        <p14:creationId xmlns:p14="http://schemas.microsoft.com/office/powerpoint/2010/main" val="3043073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2377-2535-0C48-D593-F7A7BA9F790F}"/>
              </a:ext>
            </a:extLst>
          </p:cNvPr>
          <p:cNvSpPr>
            <a:spLocks noGrp="1"/>
          </p:cNvSpPr>
          <p:nvPr>
            <p:ph type="title"/>
          </p:nvPr>
        </p:nvSpPr>
        <p:spPr>
          <a:xfrm>
            <a:off x="577149" y="446572"/>
            <a:ext cx="8686801" cy="1584384"/>
          </a:xfrm>
        </p:spPr>
        <p:txBody>
          <a:bodyPr>
            <a:normAutofit fontScale="90000"/>
          </a:bodyPr>
          <a:lstStyle/>
          <a:p>
            <a:r>
              <a:rPr lang="en-US" dirty="0"/>
              <a:t>Wildfire: </a:t>
            </a:r>
            <a:br>
              <a:rPr lang="en-US" dirty="0"/>
            </a:br>
            <a:r>
              <a:rPr lang="en-US" dirty="0"/>
              <a:t>How to prepare and </a:t>
            </a:r>
            <a:br>
              <a:rPr lang="en-US" dirty="0"/>
            </a:br>
            <a:r>
              <a:rPr lang="en-US" dirty="0"/>
              <a:t>stay safe </a:t>
            </a:r>
          </a:p>
        </p:txBody>
      </p:sp>
      <p:sp>
        <p:nvSpPr>
          <p:cNvPr id="3" name="Content Placeholder 2">
            <a:extLst>
              <a:ext uri="{FF2B5EF4-FFF2-40B4-BE49-F238E27FC236}">
                <a16:creationId xmlns:a16="http://schemas.microsoft.com/office/drawing/2014/main" id="{C5694FCF-3C83-D017-B1A7-F1DC632DC34F}"/>
              </a:ext>
            </a:extLst>
          </p:cNvPr>
          <p:cNvSpPr>
            <a:spLocks noGrp="1"/>
          </p:cNvSpPr>
          <p:nvPr>
            <p:ph idx="1"/>
          </p:nvPr>
        </p:nvSpPr>
        <p:spPr>
          <a:xfrm>
            <a:off x="577149" y="2302632"/>
            <a:ext cx="9879810" cy="4191000"/>
          </a:xfrm>
        </p:spPr>
        <p:txBody>
          <a:bodyPr vert="horz" lIns="91440" tIns="45720" rIns="91440" bIns="45720" rtlCol="0" anchor="t">
            <a:normAutofit fontScale="85000" lnSpcReduction="20000"/>
          </a:bodyPr>
          <a:lstStyle/>
          <a:p>
            <a:pPr marL="502920" indent="-457200">
              <a:buFont typeface="Calibri" pitchFamily="34" charset="0"/>
              <a:buChar char="-"/>
            </a:pPr>
            <a:r>
              <a:rPr lang="en-US" dirty="0"/>
              <a:t>Be aware </a:t>
            </a:r>
          </a:p>
          <a:p>
            <a:pPr marL="502920" indent="-457200">
              <a:buClr>
                <a:srgbClr val="595959"/>
              </a:buClr>
              <a:buFont typeface="Calibri" pitchFamily="34" charset="0"/>
              <a:buChar char="-"/>
            </a:pPr>
            <a:r>
              <a:rPr lang="en-US" dirty="0"/>
              <a:t>Have multiple exits </a:t>
            </a:r>
          </a:p>
          <a:p>
            <a:pPr marL="502920" indent="-457200">
              <a:buClr>
                <a:srgbClr val="595959"/>
              </a:buClr>
              <a:buFont typeface="Calibri" pitchFamily="34" charset="0"/>
              <a:buChar char="-"/>
            </a:pPr>
            <a:r>
              <a:rPr lang="en-US" dirty="0"/>
              <a:t>Working smoke detectors</a:t>
            </a:r>
          </a:p>
          <a:p>
            <a:pPr marL="502920" indent="-457200">
              <a:buClr>
                <a:srgbClr val="595959"/>
              </a:buClr>
              <a:buFont typeface="Calibri" pitchFamily="34" charset="0"/>
              <a:buChar char="-"/>
            </a:pPr>
            <a:r>
              <a:rPr lang="en-US" dirty="0"/>
              <a:t>Create defensible space </a:t>
            </a:r>
          </a:p>
          <a:p>
            <a:pPr marL="502920" indent="-457200">
              <a:buClr>
                <a:srgbClr val="595959"/>
              </a:buClr>
              <a:buFont typeface="Calibri" pitchFamily="34" charset="0"/>
              <a:buChar char="-"/>
            </a:pPr>
            <a:r>
              <a:rPr lang="en-US" dirty="0"/>
              <a:t>Store combustible materials 30 ft away from home</a:t>
            </a:r>
          </a:p>
          <a:p>
            <a:pPr marL="502920" indent="-457200">
              <a:buClr>
                <a:srgbClr val="595959"/>
              </a:buClr>
              <a:buFont typeface="Calibri" pitchFamily="34" charset="0"/>
              <a:buChar char="-"/>
            </a:pPr>
            <a:r>
              <a:rPr lang="en-US" dirty="0"/>
              <a:t>Water the area (if time)</a:t>
            </a:r>
          </a:p>
          <a:p>
            <a:pPr marL="502920" indent="-457200">
              <a:buClr>
                <a:srgbClr val="595959"/>
              </a:buClr>
              <a:buFont typeface="Calibri" pitchFamily="34" charset="0"/>
              <a:buChar char="-"/>
            </a:pPr>
            <a:r>
              <a:rPr lang="en-US" dirty="0"/>
              <a:t>Home updates</a:t>
            </a:r>
          </a:p>
          <a:p>
            <a:pPr marL="502920" indent="-457200">
              <a:buClr>
                <a:srgbClr val="595959"/>
              </a:buClr>
              <a:buFont typeface="Calibri" pitchFamily="34" charset="0"/>
              <a:buChar char="-"/>
            </a:pPr>
            <a:r>
              <a:rPr lang="en-US" dirty="0"/>
              <a:t>Insurance</a:t>
            </a:r>
          </a:p>
          <a:p>
            <a:pPr marL="45720" indent="0">
              <a:buNone/>
            </a:pPr>
            <a:endParaRPr lang="en-US" dirty="0"/>
          </a:p>
        </p:txBody>
      </p:sp>
      <p:sp>
        <p:nvSpPr>
          <p:cNvPr id="5" name="TextBox 4">
            <a:extLst>
              <a:ext uri="{FF2B5EF4-FFF2-40B4-BE49-F238E27FC236}">
                <a16:creationId xmlns:a16="http://schemas.microsoft.com/office/drawing/2014/main" id="{72FBA415-B0F4-CC6D-C361-5AE4DA04C642}"/>
              </a:ext>
            </a:extLst>
          </p:cNvPr>
          <p:cNvSpPr txBox="1"/>
          <p:nvPr/>
        </p:nvSpPr>
        <p:spPr>
          <a:xfrm>
            <a:off x="11262306" y="4322546"/>
            <a:ext cx="9222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CalFire</a:t>
            </a:r>
          </a:p>
        </p:txBody>
      </p:sp>
      <p:pic>
        <p:nvPicPr>
          <p:cNvPr id="6146" name="Picture 2">
            <a:extLst>
              <a:ext uri="{FF2B5EF4-FFF2-40B4-BE49-F238E27FC236}">
                <a16:creationId xmlns:a16="http://schemas.microsoft.com/office/drawing/2014/main" id="{D376AA51-F6CC-C856-02A4-CD92780A2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068" y="0"/>
            <a:ext cx="5604492"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8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893"/>
            <a:ext cx="12188825" cy="6856214"/>
          </a:xfrm>
          <a:prstGeom prst="rect">
            <a:avLst/>
          </a:prstGeom>
          <a:blipFill dpi="0" rotWithShape="1">
            <a:blip r:embed="rId3">
              <a:alphaModFix amt="76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 name="Title 1"/>
          <p:cNvSpPr>
            <a:spLocks noGrp="1"/>
          </p:cNvSpPr>
          <p:nvPr>
            <p:ph type="ctrTitle"/>
          </p:nvPr>
        </p:nvSpPr>
        <p:spPr>
          <a:xfrm>
            <a:off x="3397922" y="2514600"/>
            <a:ext cx="4852128" cy="1344834"/>
          </a:xfrm>
          <a:solidFill>
            <a:schemeClr val="bg1">
              <a:alpha val="88000"/>
            </a:schemeClr>
          </a:solidFill>
        </p:spPr>
        <p:txBody>
          <a:bodyPr>
            <a:normAutofit fontScale="90000"/>
          </a:bodyPr>
          <a:lstStyle/>
          <a:p>
            <a:r>
              <a:rPr lang="en-US" sz="5050" dirty="0"/>
              <a:t>Wildfire Smoke &amp; Poor Air Quality</a:t>
            </a:r>
          </a:p>
        </p:txBody>
      </p:sp>
      <p:pic>
        <p:nvPicPr>
          <p:cNvPr id="3074" name="Picture 2">
            <a:extLst>
              <a:ext uri="{FF2B5EF4-FFF2-40B4-BE49-F238E27FC236}">
                <a16:creationId xmlns:a16="http://schemas.microsoft.com/office/drawing/2014/main" id="{57FC6C0A-0487-B294-FDA3-AE63AE51E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561" y="6101678"/>
            <a:ext cx="8267700" cy="54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890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A9137C-46DE-F985-54C4-63A6823F3CB0}"/>
              </a:ext>
            </a:extLst>
          </p:cNvPr>
          <p:cNvSpPr/>
          <p:nvPr/>
        </p:nvSpPr>
        <p:spPr>
          <a:xfrm>
            <a:off x="371475" y="5673144"/>
            <a:ext cx="4886325" cy="99413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FCB6F8-F2C4-82B1-BFA5-5EDB1F8AC351}"/>
              </a:ext>
            </a:extLst>
          </p:cNvPr>
          <p:cNvSpPr/>
          <p:nvPr/>
        </p:nvSpPr>
        <p:spPr>
          <a:xfrm>
            <a:off x="371475" y="4686300"/>
            <a:ext cx="4886325" cy="98684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94F3FAB-36AD-0CB7-E74C-130CDFDC1E93}"/>
              </a:ext>
            </a:extLst>
          </p:cNvPr>
          <p:cNvSpPr/>
          <p:nvPr/>
        </p:nvSpPr>
        <p:spPr>
          <a:xfrm>
            <a:off x="371475" y="2543175"/>
            <a:ext cx="4886325" cy="214312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1614D3-6824-5367-8C34-FE852CB41D36}"/>
              </a:ext>
            </a:extLst>
          </p:cNvPr>
          <p:cNvSpPr/>
          <p:nvPr/>
        </p:nvSpPr>
        <p:spPr>
          <a:xfrm>
            <a:off x="371475" y="1357313"/>
            <a:ext cx="4886325" cy="118586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44E2F9-DE4E-94DB-408B-8440ED914303}"/>
              </a:ext>
            </a:extLst>
          </p:cNvPr>
          <p:cNvSpPr/>
          <p:nvPr/>
        </p:nvSpPr>
        <p:spPr>
          <a:xfrm>
            <a:off x="371475" y="935363"/>
            <a:ext cx="4886325" cy="4219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448B151-0A2D-E93A-8AAD-1D3E559F0BC7}"/>
              </a:ext>
            </a:extLst>
          </p:cNvPr>
          <p:cNvSpPr/>
          <p:nvPr/>
        </p:nvSpPr>
        <p:spPr>
          <a:xfrm>
            <a:off x="371475" y="162402"/>
            <a:ext cx="4886325" cy="77296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93307" y="5323094"/>
            <a:ext cx="11136953" cy="930205"/>
          </a:xfrm>
        </p:spPr>
        <p:txBody>
          <a:bodyPr vert="horz" lIns="91416" tIns="45708" rIns="91416" bIns="45708" rtlCol="0" anchor="b">
            <a:normAutofit/>
          </a:bodyPr>
          <a:lstStyle/>
          <a:p>
            <a:pPr algn="ctr"/>
            <a:r>
              <a:rPr lang="en-US" sz="5398"/>
              <a:t>Air Quality Readings</a:t>
            </a:r>
            <a:endParaRPr lang="en-US" sz="5398" i="1"/>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01527" y="935363"/>
            <a:ext cx="5454496" cy="3640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C56A0229-85DF-B112-2B2E-181C61C40245}"/>
              </a:ext>
            </a:extLst>
          </p:cNvPr>
          <p:cNvGraphicFramePr>
            <a:graphicFrameLocks noGrp="1"/>
          </p:cNvGraphicFramePr>
          <p:nvPr>
            <p:extLst>
              <p:ext uri="{D42A27DB-BD31-4B8C-83A1-F6EECF244321}">
                <p14:modId xmlns:p14="http://schemas.microsoft.com/office/powerpoint/2010/main" val="954948466"/>
              </p:ext>
            </p:extLst>
          </p:nvPr>
        </p:nvGraphicFramePr>
        <p:xfrm>
          <a:off x="371475" y="162402"/>
          <a:ext cx="4886325" cy="6504872"/>
        </p:xfrm>
        <a:graphic>
          <a:graphicData uri="http://schemas.openxmlformats.org/drawingml/2006/table">
            <a:tbl>
              <a:tblPr/>
              <a:tblGrid>
                <a:gridCol w="1809481">
                  <a:extLst>
                    <a:ext uri="{9D8B030D-6E8A-4147-A177-3AD203B41FA5}">
                      <a16:colId xmlns:a16="http://schemas.microsoft.com/office/drawing/2014/main" val="33131324"/>
                    </a:ext>
                  </a:extLst>
                </a:gridCol>
                <a:gridCol w="3076844">
                  <a:extLst>
                    <a:ext uri="{9D8B030D-6E8A-4147-A177-3AD203B41FA5}">
                      <a16:colId xmlns:a16="http://schemas.microsoft.com/office/drawing/2014/main" val="893433714"/>
                    </a:ext>
                  </a:extLst>
                </a:gridCol>
              </a:tblGrid>
              <a:tr h="619578">
                <a:tc>
                  <a:txBody>
                    <a:bodyPr/>
                    <a:lstStyle/>
                    <a:p>
                      <a:pPr algn="ctr" fontAlgn="base"/>
                      <a:r>
                        <a:rPr lang="en-US" sz="1600" b="0" i="0" u="none" strike="noStrike" dirty="0">
                          <a:solidFill>
                            <a:srgbClr val="000000"/>
                          </a:solidFill>
                          <a:effectLst/>
                          <a:latin typeface="Arial" panose="020B0604020202020204" pitchFamily="34" charset="0"/>
                        </a:rPr>
                        <a:t>Air Quality Index Levels of Health Concern </a:t>
                      </a:r>
                      <a:r>
                        <a:rPr lang="en-US" sz="1600" b="1" i="0" dirty="0">
                          <a:solidFill>
                            <a:srgbClr val="000000"/>
                          </a:solidFill>
                          <a:effectLst/>
                          <a:latin typeface="Arial" panose="020B0604020202020204" pitchFamily="34" charset="0"/>
                        </a:rPr>
                        <a:t>​</a:t>
                      </a:r>
                      <a:endParaRPr lang="en-US" sz="1600" b="1" i="0" dirty="0">
                        <a:solidFill>
                          <a:srgbClr val="FFFFFF"/>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r>
                        <a:rPr lang="en-US" sz="1600" b="0" i="0" u="none" strike="noStrike" dirty="0">
                          <a:solidFill>
                            <a:srgbClr val="000000"/>
                          </a:solidFill>
                          <a:effectLst/>
                          <a:latin typeface="Arial" panose="020B0604020202020204" pitchFamily="34" charset="0"/>
                        </a:rPr>
                        <a:t>Recommendations </a:t>
                      </a:r>
                      <a:r>
                        <a:rPr lang="en-US" sz="1600" b="1" i="0" dirty="0">
                          <a:solidFill>
                            <a:srgbClr val="000000"/>
                          </a:solidFill>
                          <a:effectLst/>
                          <a:latin typeface="Arial" panose="020B0604020202020204" pitchFamily="34" charset="0"/>
                        </a:rPr>
                        <a:t>​</a:t>
                      </a:r>
                      <a:endParaRPr lang="en-US" sz="1600" b="1" i="0" dirty="0">
                        <a:solidFill>
                          <a:srgbClr val="FFFFFF"/>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4042676"/>
                  </a:ext>
                </a:extLst>
              </a:tr>
              <a:tr h="431012">
                <a:tc>
                  <a:txBody>
                    <a:bodyPr/>
                    <a:lstStyle/>
                    <a:p>
                      <a:pPr algn="l" fontAlgn="base"/>
                      <a:r>
                        <a:rPr lang="en-US" sz="1600" b="0" i="0" u="none" strike="noStrike">
                          <a:solidFill>
                            <a:srgbClr val="000000"/>
                          </a:solidFill>
                          <a:effectLst/>
                          <a:latin typeface="Arial" panose="020B0604020202020204" pitchFamily="34" charset="0"/>
                        </a:rPr>
                        <a:t>Good (0-50)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a:solidFill>
                            <a:srgbClr val="000000"/>
                          </a:solidFill>
                          <a:effectLst/>
                          <a:latin typeface="Arial" panose="020B0604020202020204" pitchFamily="34" charset="0"/>
                        </a:rPr>
                        <a:t>No health impacts expected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6203921"/>
                  </a:ext>
                </a:extLst>
              </a:tr>
              <a:tr h="1185280">
                <a:tc>
                  <a:txBody>
                    <a:bodyPr/>
                    <a:lstStyle/>
                    <a:p>
                      <a:pPr algn="l" fontAlgn="base"/>
                      <a:r>
                        <a:rPr lang="en-US" sz="1600" b="0" i="0" u="none" strike="noStrike">
                          <a:solidFill>
                            <a:srgbClr val="000000"/>
                          </a:solidFill>
                          <a:effectLst/>
                          <a:latin typeface="Arial" panose="020B0604020202020204" pitchFamily="34" charset="0"/>
                        </a:rPr>
                        <a:t>Moderate (51-100)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dirty="0">
                          <a:solidFill>
                            <a:srgbClr val="000000"/>
                          </a:solidFill>
                          <a:effectLst/>
                          <a:latin typeface="Arial" panose="020B0604020202020204" pitchFamily="34" charset="0"/>
                        </a:rPr>
                        <a:t>Unusually sensitive people should consider limiting prolonged</a:t>
                      </a:r>
                    </a:p>
                    <a:p>
                      <a:pPr algn="l" fontAlgn="base"/>
                      <a:r>
                        <a:rPr lang="en-US" sz="1600" b="0" i="0" u="none" strike="noStrike" dirty="0">
                          <a:solidFill>
                            <a:srgbClr val="000000"/>
                          </a:solidFill>
                          <a:effectLst/>
                          <a:latin typeface="Arial" panose="020B0604020202020204" pitchFamily="34" charset="0"/>
                        </a:rPr>
                        <a:t>outdoor exertion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5654116"/>
                  </a:ext>
                </a:extLst>
              </a:tr>
              <a:tr h="2128116">
                <a:tc>
                  <a:txBody>
                    <a:bodyPr/>
                    <a:lstStyle/>
                    <a:p>
                      <a:pPr algn="l" fontAlgn="base"/>
                      <a:r>
                        <a:rPr lang="en-US" sz="1600" b="0" i="0" u="none" strike="noStrike" dirty="0">
                          <a:solidFill>
                            <a:srgbClr val="000000"/>
                          </a:solidFill>
                          <a:effectLst/>
                          <a:latin typeface="Arial" panose="020B0604020202020204" pitchFamily="34" charset="0"/>
                        </a:rPr>
                        <a:t>Unhealthy for Sensitive </a:t>
                      </a:r>
                    </a:p>
                    <a:p>
                      <a:pPr algn="l" fontAlgn="base"/>
                      <a:r>
                        <a:rPr lang="en-US" sz="1600" b="0" i="0" u="none" strike="noStrike" dirty="0">
                          <a:solidFill>
                            <a:srgbClr val="000000"/>
                          </a:solidFill>
                          <a:effectLst/>
                          <a:latin typeface="Arial" panose="020B0604020202020204" pitchFamily="34" charset="0"/>
                        </a:rPr>
                        <a:t>Groups (101-150)</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dirty="0">
                          <a:solidFill>
                            <a:srgbClr val="000000"/>
                          </a:solidFill>
                          <a:effectLst/>
                          <a:latin typeface="Arial" panose="020B0604020202020204" pitchFamily="34" charset="0"/>
                        </a:rPr>
                        <a:t>Stay indoors if you:</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Are pregnant</a:t>
                      </a:r>
                      <a:r>
                        <a:rPr lang="en-US" sz="1600"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Are an infant or young child </a:t>
                      </a:r>
                      <a:r>
                        <a:rPr lang="en-US" sz="1600"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Are elderly </a:t>
                      </a:r>
                      <a:r>
                        <a:rPr lang="en-US" sz="1600"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Have asthma or other breathing issues or heart disease </a:t>
                      </a:r>
                      <a:r>
                        <a:rPr lang="en-US" sz="1600"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Arial" panose="020B0604020202020204" pitchFamily="34" charset="0"/>
                        </a:rPr>
                        <a:t>Are bothered by smoke </a:t>
                      </a:r>
                      <a:r>
                        <a:rPr lang="en-US" sz="1600" b="0" i="0" dirty="0">
                          <a:solidFill>
                            <a:srgbClr val="000000"/>
                          </a:solidFill>
                          <a:effectLst/>
                          <a:latin typeface="Arial" panose="020B0604020202020204" pitchFamily="34" charset="0"/>
                        </a:rPr>
                        <a:t>​</a:t>
                      </a: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2054981"/>
                  </a:ext>
                </a:extLst>
              </a:tr>
              <a:tr h="996714">
                <a:tc>
                  <a:txBody>
                    <a:bodyPr/>
                    <a:lstStyle/>
                    <a:p>
                      <a:pPr algn="l" fontAlgn="base"/>
                      <a:r>
                        <a:rPr lang="en-US" sz="1600" b="0" i="0" u="none" strike="noStrike">
                          <a:solidFill>
                            <a:srgbClr val="000000"/>
                          </a:solidFill>
                          <a:effectLst/>
                          <a:latin typeface="Arial" panose="020B0604020202020204" pitchFamily="34" charset="0"/>
                        </a:rPr>
                        <a:t>Unhealthy (151-200)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a:solidFill>
                            <a:srgbClr val="000000"/>
                          </a:solidFill>
                          <a:effectLst/>
                          <a:latin typeface="Arial" panose="020B0604020202020204" pitchFamily="34" charset="0"/>
                        </a:rPr>
                        <a:t>Everyone, especially children, should limit prolonged outdoor activities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2595508"/>
                  </a:ext>
                </a:extLst>
              </a:tr>
              <a:tr h="996714">
                <a:tc>
                  <a:txBody>
                    <a:bodyPr/>
                    <a:lstStyle/>
                    <a:p>
                      <a:pPr algn="l" fontAlgn="base"/>
                      <a:r>
                        <a:rPr lang="en-US" sz="1600" b="0" i="0" u="none" strike="noStrike">
                          <a:solidFill>
                            <a:srgbClr val="000000"/>
                          </a:solidFill>
                          <a:effectLst/>
                          <a:latin typeface="Arial" panose="020B0604020202020204" pitchFamily="34" charset="0"/>
                        </a:rPr>
                        <a:t>Very Unhealthy (201-300)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r>
                        <a:rPr lang="en-US" sz="1600" b="0" i="0" u="none" strike="noStrike" dirty="0">
                          <a:solidFill>
                            <a:srgbClr val="000000"/>
                          </a:solidFill>
                          <a:effectLst/>
                          <a:latin typeface="Arial" panose="020B0604020202020204" pitchFamily="34" charset="0"/>
                        </a:rPr>
                        <a:t>Everyone, especially children, should limit prolonged outdoor activities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35517" marR="35517" marT="17758" marB="177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3037365"/>
                  </a:ext>
                </a:extLst>
              </a:tr>
            </a:tbl>
          </a:graphicData>
        </a:graphic>
      </p:graphicFrame>
    </p:spTree>
    <p:extLst>
      <p:ext uri="{BB962C8B-B14F-4D97-AF65-F5344CB8AC3E}">
        <p14:creationId xmlns:p14="http://schemas.microsoft.com/office/powerpoint/2010/main" val="1302972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19" y="492025"/>
            <a:ext cx="6592472" cy="1624787"/>
          </a:xfrm>
        </p:spPr>
        <p:txBody>
          <a:bodyPr vert="horz" lIns="91416" tIns="45708" rIns="91416" bIns="45708" rtlCol="0" anchor="ctr">
            <a:normAutofit/>
          </a:bodyPr>
          <a:lstStyle/>
          <a:p>
            <a:r>
              <a:rPr lang="en-US"/>
              <a:t>Health Impacts from Smoke</a:t>
            </a:r>
          </a:p>
        </p:txBody>
      </p:sp>
      <p:pic>
        <p:nvPicPr>
          <p:cNvPr id="4" name="Picture 3" descr="Diagram, text&#10;&#10;Description automatically generated">
            <a:extLst>
              <a:ext uri="{FF2B5EF4-FFF2-40B4-BE49-F238E27FC236}">
                <a16:creationId xmlns:a16="http://schemas.microsoft.com/office/drawing/2014/main" id="{1A1F48CC-E6AE-4149-984A-1482B3CFCFB6}"/>
              </a:ext>
            </a:extLst>
          </p:cNvPr>
          <p:cNvPicPr>
            <a:picLocks noChangeAspect="1"/>
          </p:cNvPicPr>
          <p:nvPr/>
        </p:nvPicPr>
        <p:blipFill rotWithShape="1">
          <a:blip r:embed="rId3">
            <a:extLst>
              <a:ext uri="{28A0092B-C50C-407E-A947-70E740481C1C}">
                <a14:useLocalDpi xmlns:a14="http://schemas.microsoft.com/office/drawing/2010/main" val="0"/>
              </a:ext>
            </a:extLst>
          </a:blip>
          <a:srcRect l="585" r="2108" b="-3"/>
          <a:stretch/>
        </p:blipFill>
        <p:spPr>
          <a:xfrm>
            <a:off x="524119" y="2116812"/>
            <a:ext cx="7056468" cy="4079191"/>
          </a:xfrm>
          <a:prstGeom prst="rect">
            <a:avLst/>
          </a:prstGeom>
        </p:spPr>
      </p:pic>
      <p:sp>
        <p:nvSpPr>
          <p:cNvPr id="7" name="TextBox 6">
            <a:extLst>
              <a:ext uri="{FF2B5EF4-FFF2-40B4-BE49-F238E27FC236}">
                <a16:creationId xmlns:a16="http://schemas.microsoft.com/office/drawing/2014/main" id="{F30C715D-77B0-4E6D-A3B4-710EA89616AE}"/>
              </a:ext>
            </a:extLst>
          </p:cNvPr>
          <p:cNvSpPr txBox="1"/>
          <p:nvPr/>
        </p:nvSpPr>
        <p:spPr>
          <a:xfrm>
            <a:off x="8027228" y="918379"/>
            <a:ext cx="3423847" cy="4851098"/>
          </a:xfrm>
          <a:prstGeom prst="rect">
            <a:avLst/>
          </a:prstGeom>
        </p:spPr>
        <p:txBody>
          <a:bodyPr vert="horz" lIns="91416" tIns="45708" rIns="91416" bIns="45708" rtlCol="0" anchor="ctr">
            <a:normAutofit fontScale="92500" lnSpcReduction="10000"/>
          </a:bodyPr>
          <a:lstStyle/>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Irritates eyes and airways</a:t>
            </a:r>
          </a:p>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Worsens common respiratory conditions, such as asthma and COPD</a:t>
            </a:r>
          </a:p>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Can increase risk of heart attack, worsen cardiac issues</a:t>
            </a:r>
          </a:p>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Higher risk of long-term effects, </a:t>
            </a:r>
            <a:r>
              <a:rPr lang="en-US" sz="2399" err="1">
                <a:solidFill>
                  <a:schemeClr val="tx1">
                    <a:lumMod val="65000"/>
                    <a:lumOff val="35000"/>
                  </a:schemeClr>
                </a:solidFill>
              </a:rPr>
              <a:t>esp</a:t>
            </a:r>
            <a:r>
              <a:rPr lang="en-US" sz="2399">
                <a:solidFill>
                  <a:schemeClr val="tx1">
                    <a:lumMod val="65000"/>
                    <a:lumOff val="35000"/>
                  </a:schemeClr>
                </a:solidFill>
              </a:rPr>
              <a:t> for children</a:t>
            </a:r>
          </a:p>
          <a:p>
            <a:pPr marL="401701" indent="-228531">
              <a:lnSpc>
                <a:spcPct val="90000"/>
              </a:lnSpc>
              <a:spcAft>
                <a:spcPts val="600"/>
              </a:spcAft>
              <a:buClr>
                <a:srgbClr val="4D8830"/>
              </a:buClr>
              <a:buFont typeface="Arial" panose="020B0604020202020204" pitchFamily="34" charset="0"/>
              <a:buChar char="•"/>
            </a:pPr>
            <a:r>
              <a:rPr lang="en-US" sz="2399">
                <a:solidFill>
                  <a:schemeClr val="tx1">
                    <a:lumMod val="65000"/>
                    <a:lumOff val="35000"/>
                  </a:schemeClr>
                </a:solidFill>
              </a:rPr>
              <a:t>Can be long-term health impacts even without sudden symptoms like coughing</a:t>
            </a:r>
          </a:p>
        </p:txBody>
      </p:sp>
      <p:sp>
        <p:nvSpPr>
          <p:cNvPr id="8" name="TextBox 7">
            <a:extLst>
              <a:ext uri="{FF2B5EF4-FFF2-40B4-BE49-F238E27FC236}">
                <a16:creationId xmlns:a16="http://schemas.microsoft.com/office/drawing/2014/main" id="{D3A959D8-97D1-4027-94FC-D50AB7CF6119}"/>
              </a:ext>
            </a:extLst>
          </p:cNvPr>
          <p:cNvSpPr txBox="1"/>
          <p:nvPr/>
        </p:nvSpPr>
        <p:spPr>
          <a:xfrm>
            <a:off x="-7089" y="6487871"/>
            <a:ext cx="3649023" cy="369108"/>
          </a:xfrm>
          <a:prstGeom prst="rect">
            <a:avLst/>
          </a:prstGeom>
          <a:noFill/>
        </p:spPr>
        <p:txBody>
          <a:bodyPr wrap="none" rtlCol="0">
            <a:spAutoFit/>
          </a:bodyPr>
          <a:lstStyle/>
          <a:p>
            <a:r>
              <a:rPr lang="en-US" sz="1799"/>
              <a:t>Reference: Climate Central, ACDPH</a:t>
            </a:r>
          </a:p>
        </p:txBody>
      </p:sp>
    </p:spTree>
    <p:extLst>
      <p:ext uri="{BB962C8B-B14F-4D97-AF65-F5344CB8AC3E}">
        <p14:creationId xmlns:p14="http://schemas.microsoft.com/office/powerpoint/2010/main" val="276583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32" y="366558"/>
            <a:ext cx="9364764" cy="1188410"/>
          </a:xfrm>
        </p:spPr>
        <p:txBody>
          <a:bodyPr>
            <a:normAutofit/>
          </a:bodyPr>
          <a:lstStyle/>
          <a:p>
            <a:r>
              <a:rPr lang="en-US" dirty="0"/>
              <a:t>What you will learn today</a:t>
            </a:r>
          </a:p>
        </p:txBody>
      </p:sp>
      <p:sp>
        <p:nvSpPr>
          <p:cNvPr id="3" name="Content Placeholder 2"/>
          <p:cNvSpPr>
            <a:spLocks noGrp="1"/>
          </p:cNvSpPr>
          <p:nvPr>
            <p:ph idx="1"/>
          </p:nvPr>
        </p:nvSpPr>
        <p:spPr>
          <a:xfrm>
            <a:off x="1652932" y="2176598"/>
            <a:ext cx="9364765" cy="4040595"/>
          </a:xfrm>
        </p:spPr>
        <p:txBody>
          <a:bodyPr anchor="t">
            <a:normAutofit lnSpcReduction="10000"/>
          </a:bodyPr>
          <a:lstStyle/>
          <a:p>
            <a:r>
              <a:rPr lang="en-US" sz="3150" dirty="0"/>
              <a:t>Climate disaster preparedness resources and communication tools </a:t>
            </a:r>
          </a:p>
          <a:p>
            <a:r>
              <a:rPr lang="en-US" sz="3150" dirty="0"/>
              <a:t>Which community members are particularly vulnerable and how to prepare </a:t>
            </a:r>
          </a:p>
          <a:p>
            <a:r>
              <a:rPr lang="en-US" sz="3150" dirty="0"/>
              <a:t>Preparing for major seasonal hazards</a:t>
            </a:r>
          </a:p>
          <a:p>
            <a:pPr lvl="1"/>
            <a:r>
              <a:rPr lang="en-US" sz="2750" dirty="0"/>
              <a:t>Wildfire, smoke, and poor air quality </a:t>
            </a:r>
          </a:p>
          <a:p>
            <a:pPr lvl="1"/>
            <a:r>
              <a:rPr lang="en-US" sz="2750" dirty="0"/>
              <a:t>Power shutoffs </a:t>
            </a:r>
          </a:p>
          <a:p>
            <a:pPr lvl="1"/>
            <a:r>
              <a:rPr lang="en-US" sz="2750" dirty="0"/>
              <a:t>Extreme heat </a:t>
            </a:r>
          </a:p>
        </p:txBody>
      </p:sp>
    </p:spTree>
    <p:extLst>
      <p:ext uri="{BB962C8B-B14F-4D97-AF65-F5344CB8AC3E}">
        <p14:creationId xmlns:p14="http://schemas.microsoft.com/office/powerpoint/2010/main" val="421459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8B97-C78C-4BCE-AAB0-C5471C228BB5}"/>
              </a:ext>
            </a:extLst>
          </p:cNvPr>
          <p:cNvSpPr>
            <a:spLocks noGrp="1"/>
          </p:cNvSpPr>
          <p:nvPr>
            <p:ph type="title"/>
          </p:nvPr>
        </p:nvSpPr>
        <p:spPr>
          <a:xfrm>
            <a:off x="804501" y="914400"/>
            <a:ext cx="2898434" cy="4362708"/>
          </a:xfrm>
        </p:spPr>
        <p:txBody>
          <a:bodyPr anchor="t">
            <a:normAutofit/>
          </a:bodyPr>
          <a:lstStyle/>
          <a:p>
            <a:r>
              <a:rPr lang="en-US" sz="3999"/>
              <a:t>Smoke, Heat, and COVID</a:t>
            </a:r>
          </a:p>
        </p:txBody>
      </p:sp>
      <p:sp>
        <p:nvSpPr>
          <p:cNvPr id="3" name="Content Placeholder 2">
            <a:extLst>
              <a:ext uri="{FF2B5EF4-FFF2-40B4-BE49-F238E27FC236}">
                <a16:creationId xmlns:a16="http://schemas.microsoft.com/office/drawing/2014/main" id="{D0F12FC8-E755-4873-8282-DF590D0D3B84}"/>
              </a:ext>
            </a:extLst>
          </p:cNvPr>
          <p:cNvSpPr>
            <a:spLocks noGrp="1"/>
          </p:cNvSpPr>
          <p:nvPr>
            <p:ph sz="half" idx="1"/>
          </p:nvPr>
        </p:nvSpPr>
        <p:spPr>
          <a:xfrm>
            <a:off x="4379714" y="557339"/>
            <a:ext cx="3426390" cy="5802939"/>
          </a:xfrm>
        </p:spPr>
        <p:txBody>
          <a:bodyPr>
            <a:noAutofit/>
          </a:bodyPr>
          <a:lstStyle/>
          <a:p>
            <a:r>
              <a:rPr lang="en-US" sz="1999" b="1"/>
              <a:t>The ventilation for smoke and COVID are different</a:t>
            </a:r>
          </a:p>
          <a:p>
            <a:pPr lvl="1"/>
            <a:r>
              <a:rPr lang="en-US" sz="1999"/>
              <a:t>Outside air is often brought in to prevent COVID spread</a:t>
            </a:r>
          </a:p>
          <a:p>
            <a:pPr lvl="1"/>
            <a:r>
              <a:rPr lang="en-US" sz="1999"/>
              <a:t>Outside air is harmful in smoke conditions</a:t>
            </a:r>
          </a:p>
          <a:p>
            <a:r>
              <a:rPr lang="en-US" sz="1999" b="1">
                <a:latin typeface="Calibri" panose="020F0502020204030204" pitchFamily="34" charset="0"/>
              </a:rPr>
              <a:t>How can I filter air in my home? </a:t>
            </a:r>
          </a:p>
          <a:p>
            <a:pPr lvl="1"/>
            <a:r>
              <a:rPr lang="en-US" sz="1999">
                <a:latin typeface="Calibri" panose="020F0502020204030204" pitchFamily="34" charset="0"/>
              </a:rPr>
              <a:t>Even without filtered air, staying indoors is the best way to reduce smoke exposure. To filter air, consider a portable HEPA air purifier (make sure it does not produce ozone) or a MERV 13 or greater filter for your HVAC system.</a:t>
            </a:r>
            <a:endParaRPr lang="en-US" sz="1999">
              <a:highlight>
                <a:srgbClr val="FFFF00"/>
              </a:highlight>
            </a:endParaRPr>
          </a:p>
        </p:txBody>
      </p:sp>
      <p:sp>
        <p:nvSpPr>
          <p:cNvPr id="4" name="Content Placeholder 3">
            <a:extLst>
              <a:ext uri="{FF2B5EF4-FFF2-40B4-BE49-F238E27FC236}">
                <a16:creationId xmlns:a16="http://schemas.microsoft.com/office/drawing/2014/main" id="{5F64B727-2F1C-4209-AFE1-E593A5578674}"/>
              </a:ext>
            </a:extLst>
          </p:cNvPr>
          <p:cNvSpPr>
            <a:spLocks noGrp="1"/>
          </p:cNvSpPr>
          <p:nvPr>
            <p:ph sz="half" idx="2"/>
          </p:nvPr>
        </p:nvSpPr>
        <p:spPr>
          <a:xfrm>
            <a:off x="8449402" y="557339"/>
            <a:ext cx="3422331" cy="5802940"/>
          </a:xfrm>
        </p:spPr>
        <p:txBody>
          <a:bodyPr>
            <a:normAutofit lnSpcReduction="10000"/>
          </a:bodyPr>
          <a:lstStyle/>
          <a:p>
            <a:r>
              <a:rPr lang="en-US" sz="1999" b="1" dirty="0"/>
              <a:t>What should you do if all hit at once?</a:t>
            </a:r>
          </a:p>
          <a:p>
            <a:pPr lvl="1"/>
            <a:r>
              <a:rPr lang="en-US" sz="1999" dirty="0"/>
              <a:t>Stay indoors with doors and windows closed</a:t>
            </a:r>
          </a:p>
          <a:p>
            <a:pPr lvl="1"/>
            <a:r>
              <a:rPr lang="en-US" sz="1999" dirty="0"/>
              <a:t>Stay hydrated</a:t>
            </a:r>
          </a:p>
          <a:p>
            <a:pPr lvl="1"/>
            <a:r>
              <a:rPr lang="en-US" sz="1999" dirty="0"/>
              <a:t>Keep cool. Place cool towels over hands, face, feet. Watch for signs of heat illness.</a:t>
            </a:r>
          </a:p>
          <a:p>
            <a:pPr lvl="1"/>
            <a:r>
              <a:rPr lang="en-US" sz="1999" dirty="0"/>
              <a:t>Limit physical activity outdoors, like running, biking, physical labor, and sports.</a:t>
            </a:r>
          </a:p>
          <a:p>
            <a:pPr lvl="1"/>
            <a:r>
              <a:rPr lang="en-US" sz="1999" dirty="0"/>
              <a:t>Keep indoor air clean. </a:t>
            </a:r>
          </a:p>
          <a:p>
            <a:pPr lvl="1"/>
            <a:r>
              <a:rPr lang="en-US" sz="1999" dirty="0"/>
              <a:t>Visit a Cleaner Air Center</a:t>
            </a:r>
          </a:p>
          <a:p>
            <a:pPr lvl="1"/>
            <a:r>
              <a:rPr lang="en-US" sz="1999" dirty="0"/>
              <a:t>Create plan with neighbors or household. </a:t>
            </a:r>
          </a:p>
          <a:p>
            <a:pPr lvl="1"/>
            <a:endParaRPr lang="en-US" sz="1799" dirty="0">
              <a:highlight>
                <a:srgbClr val="FFFF00"/>
              </a:highlight>
            </a:endParaRPr>
          </a:p>
        </p:txBody>
      </p:sp>
      <p:sp>
        <p:nvSpPr>
          <p:cNvPr id="5" name="TextBox 4">
            <a:extLst>
              <a:ext uri="{FF2B5EF4-FFF2-40B4-BE49-F238E27FC236}">
                <a16:creationId xmlns:a16="http://schemas.microsoft.com/office/drawing/2014/main" id="{58B3EE62-429B-4238-A2FE-4F6378F127D6}"/>
              </a:ext>
            </a:extLst>
          </p:cNvPr>
          <p:cNvSpPr txBox="1"/>
          <p:nvPr/>
        </p:nvSpPr>
        <p:spPr>
          <a:xfrm>
            <a:off x="542553" y="5840349"/>
            <a:ext cx="3422331" cy="646163"/>
          </a:xfrm>
          <a:prstGeom prst="rect">
            <a:avLst/>
          </a:prstGeom>
          <a:noFill/>
        </p:spPr>
        <p:txBody>
          <a:bodyPr wrap="square" rtlCol="0">
            <a:spAutoFit/>
          </a:bodyPr>
          <a:lstStyle/>
          <a:p>
            <a:r>
              <a:rPr lang="en-US" sz="1799" dirty="0">
                <a:solidFill>
                  <a:schemeClr val="tx1">
                    <a:lumMod val="65000"/>
                    <a:lumOff val="35000"/>
                  </a:schemeClr>
                </a:solidFill>
                <a:hlinkClick r:id="rId3">
                  <a:extLst>
                    <a:ext uri="{A12FA001-AC4F-418D-AE19-62706E023703}">
                      <ahyp:hlinkClr xmlns:ahyp="http://schemas.microsoft.com/office/drawing/2018/hyperlinkcolor" val="tx"/>
                    </a:ext>
                  </a:extLst>
                </a:hlinkClick>
              </a:rPr>
              <a:t>Alameda County Smoke and COVID FAQ</a:t>
            </a:r>
            <a:endParaRPr lang="en-US" sz="1799" dirty="0">
              <a:solidFill>
                <a:schemeClr val="tx1">
                  <a:lumMod val="65000"/>
                  <a:lumOff val="35000"/>
                </a:schemeClr>
              </a:solidFill>
            </a:endParaRPr>
          </a:p>
        </p:txBody>
      </p:sp>
      <p:pic>
        <p:nvPicPr>
          <p:cNvPr id="6" name="Picture 5">
            <a:extLst>
              <a:ext uri="{FF2B5EF4-FFF2-40B4-BE49-F238E27FC236}">
                <a16:creationId xmlns:a16="http://schemas.microsoft.com/office/drawing/2014/main" id="{05C66518-DDB0-F5A2-0831-67323434F4C0}"/>
              </a:ext>
            </a:extLst>
          </p:cNvPr>
          <p:cNvPicPr>
            <a:picLocks noChangeAspect="1"/>
          </p:cNvPicPr>
          <p:nvPr/>
        </p:nvPicPr>
        <p:blipFill rotWithShape="1">
          <a:blip r:embed="rId4"/>
          <a:srcRect t="12598" b="10236"/>
          <a:stretch/>
        </p:blipFill>
        <p:spPr>
          <a:xfrm>
            <a:off x="764326" y="2675292"/>
            <a:ext cx="2742486" cy="2822402"/>
          </a:xfrm>
          <a:prstGeom prst="rect">
            <a:avLst/>
          </a:prstGeom>
        </p:spPr>
      </p:pic>
      <p:sp>
        <p:nvSpPr>
          <p:cNvPr id="7" name="TextBox 1">
            <a:extLst>
              <a:ext uri="{FF2B5EF4-FFF2-40B4-BE49-F238E27FC236}">
                <a16:creationId xmlns:a16="http://schemas.microsoft.com/office/drawing/2014/main" id="{E4F8645F-DF5A-B4FD-7E6E-3C92848DFB61}"/>
              </a:ext>
            </a:extLst>
          </p:cNvPr>
          <p:cNvSpPr txBox="1"/>
          <p:nvPr/>
        </p:nvSpPr>
        <p:spPr>
          <a:xfrm>
            <a:off x="764326" y="2757815"/>
            <a:ext cx="2742486"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Hills overlooking </a:t>
            </a:r>
          </a:p>
          <a:p>
            <a:pPr algn="ctr"/>
            <a:r>
              <a:rPr lang="en-US"/>
              <a:t>orange, smokey skies</a:t>
            </a:r>
          </a:p>
        </p:txBody>
      </p:sp>
    </p:spTree>
    <p:extLst>
      <p:ext uri="{BB962C8B-B14F-4D97-AF65-F5344CB8AC3E}">
        <p14:creationId xmlns:p14="http://schemas.microsoft.com/office/powerpoint/2010/main" val="3810462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03CCF-B3C5-454C-8C8A-F4FD51F93EBE}"/>
              </a:ext>
            </a:extLst>
          </p:cNvPr>
          <p:cNvSpPr>
            <a:spLocks noGrp="1"/>
          </p:cNvSpPr>
          <p:nvPr>
            <p:ph type="title"/>
          </p:nvPr>
        </p:nvSpPr>
        <p:spPr>
          <a:xfrm>
            <a:off x="1652932" y="366558"/>
            <a:ext cx="9364764" cy="1188410"/>
          </a:xfrm>
        </p:spPr>
        <p:txBody>
          <a:bodyPr>
            <a:normAutofit/>
          </a:bodyPr>
          <a:lstStyle/>
          <a:p>
            <a:r>
              <a:rPr lang="en-US" dirty="0"/>
              <a:t>Wildfire smoke and poor air quality: Who is most vulnerable?</a:t>
            </a:r>
          </a:p>
        </p:txBody>
      </p:sp>
      <p:sp>
        <p:nvSpPr>
          <p:cNvPr id="3" name="Content Placeholder 2">
            <a:extLst>
              <a:ext uri="{FF2B5EF4-FFF2-40B4-BE49-F238E27FC236}">
                <a16:creationId xmlns:a16="http://schemas.microsoft.com/office/drawing/2014/main" id="{736489D8-F811-4C07-983A-872B2D5D2FC2}"/>
              </a:ext>
            </a:extLst>
          </p:cNvPr>
          <p:cNvSpPr>
            <a:spLocks noGrp="1"/>
          </p:cNvSpPr>
          <p:nvPr>
            <p:ph idx="1"/>
          </p:nvPr>
        </p:nvSpPr>
        <p:spPr>
          <a:xfrm>
            <a:off x="1652931" y="2013915"/>
            <a:ext cx="9364765" cy="4521370"/>
          </a:xfrm>
        </p:spPr>
        <p:txBody>
          <a:bodyPr anchor="t">
            <a:normAutofit fontScale="85000" lnSpcReduction="10000"/>
          </a:bodyPr>
          <a:lstStyle/>
          <a:p>
            <a:pPr>
              <a:buFont typeface="Arial" panose="020B0604020202020204" pitchFamily="34" charset="0"/>
              <a:buChar char="•"/>
            </a:pPr>
            <a:r>
              <a:rPr lang="en-US" sz="2350" b="1" dirty="0">
                <a:latin typeface="Source Sans Pro"/>
                <a:ea typeface="Source Sans Pro"/>
              </a:rPr>
              <a:t>People with diabetes, heart or lung disease: </a:t>
            </a:r>
            <a:r>
              <a:rPr lang="en-US" sz="2350" dirty="0">
                <a:latin typeface="Source Sans Pro"/>
                <a:ea typeface="Source Sans Pro"/>
              </a:rPr>
              <a:t>such as heart failure, angina, ischemic heart disease, chronic obstructive pulmonary disease, emphysema or asthma.</a:t>
            </a:r>
          </a:p>
          <a:p>
            <a:pPr>
              <a:buFont typeface="Arial" panose="020B0604020202020204" pitchFamily="34" charset="0"/>
              <a:buChar char="•"/>
            </a:pPr>
            <a:r>
              <a:rPr lang="en-US" sz="2350" b="1" dirty="0">
                <a:latin typeface="Source Sans Pro"/>
                <a:ea typeface="Source Sans Pro"/>
              </a:rPr>
              <a:t>Older adults</a:t>
            </a:r>
            <a:r>
              <a:rPr lang="en-US" sz="2350" dirty="0">
                <a:latin typeface="Source Sans Pro"/>
                <a:ea typeface="Source Sans Pro"/>
              </a:rPr>
              <a:t>: elderly more likely to have heart or lung disease than younger people.</a:t>
            </a:r>
          </a:p>
          <a:p>
            <a:pPr>
              <a:buFont typeface="Arial" panose="020B0604020202020204" pitchFamily="34" charset="0"/>
              <a:buChar char="•"/>
            </a:pPr>
            <a:r>
              <a:rPr lang="en-US" sz="2350" b="1" dirty="0">
                <a:latin typeface="Source Sans Pro"/>
                <a:ea typeface="Source Sans Pro"/>
              </a:rPr>
              <a:t>Children, including teenagers:</a:t>
            </a:r>
            <a:r>
              <a:rPr lang="en-US" sz="2350" dirty="0">
                <a:latin typeface="Source Sans Pro"/>
                <a:ea typeface="Source Sans Pro"/>
              </a:rPr>
              <a:t> their respiratory systems are still developing, they breathe more air (and air pollution) per pound of body weight than adults, they’re more likely to be active outdoors, and they’re more likely to have asthma.</a:t>
            </a:r>
          </a:p>
          <a:p>
            <a:pPr>
              <a:buFont typeface="Arial" panose="020B0604020202020204" pitchFamily="34" charset="0"/>
              <a:buChar char="•"/>
            </a:pPr>
            <a:r>
              <a:rPr lang="en-US" sz="2350" b="1" dirty="0">
                <a:latin typeface="Source Sans Pro"/>
                <a:ea typeface="Source Sans Pro"/>
              </a:rPr>
              <a:t>Pregnant people:</a:t>
            </a:r>
            <a:r>
              <a:rPr lang="en-US" sz="2350" dirty="0">
                <a:latin typeface="Source Sans Pro"/>
                <a:ea typeface="Source Sans Pro"/>
              </a:rPr>
              <a:t> there could be potential health effects for both you and the developing fetus.</a:t>
            </a:r>
          </a:p>
          <a:p>
            <a:pPr>
              <a:buFont typeface="Arial" panose="020B0604020202020204" pitchFamily="34" charset="0"/>
              <a:buChar char="•"/>
            </a:pPr>
            <a:r>
              <a:rPr lang="en-US" sz="2350" b="1" dirty="0">
                <a:latin typeface="Source Sans Pro"/>
                <a:ea typeface="Source Sans Pro"/>
              </a:rPr>
              <a:t>People living in old homes: </a:t>
            </a:r>
            <a:r>
              <a:rPr lang="en-US" sz="2350" dirty="0">
                <a:latin typeface="Source Sans Pro"/>
                <a:ea typeface="Source Sans Pro"/>
              </a:rPr>
              <a:t>older homes may have more leakage of outdoor air than newer homes or weatherized homes</a:t>
            </a:r>
          </a:p>
          <a:p>
            <a:r>
              <a:rPr lang="en-US" sz="2350" b="1" dirty="0"/>
              <a:t>People working/living outside</a:t>
            </a:r>
            <a:r>
              <a:rPr lang="en-US" sz="2350" dirty="0"/>
              <a:t>:</a:t>
            </a:r>
            <a:r>
              <a:rPr lang="en-US" sz="2350" b="1" dirty="0">
                <a:latin typeface="Source Sans Pro"/>
                <a:ea typeface="Source Sans Pro"/>
              </a:rPr>
              <a:t> </a:t>
            </a:r>
            <a:r>
              <a:rPr lang="en-US" sz="2350" dirty="0">
                <a:latin typeface="Source Sans Pro"/>
                <a:ea typeface="Source Sans Pro"/>
              </a:rPr>
              <a:t>construction workers, landscapers, the unhoused, agricultural workers, public works city staff</a:t>
            </a:r>
          </a:p>
        </p:txBody>
      </p:sp>
      <p:sp>
        <p:nvSpPr>
          <p:cNvPr id="7" name="TextBox 6">
            <a:extLst>
              <a:ext uri="{FF2B5EF4-FFF2-40B4-BE49-F238E27FC236}">
                <a16:creationId xmlns:a16="http://schemas.microsoft.com/office/drawing/2014/main" id="{9C773C47-236A-438D-88CB-3E7CB7BEFD15}"/>
              </a:ext>
            </a:extLst>
          </p:cNvPr>
          <p:cNvSpPr txBox="1"/>
          <p:nvPr/>
        </p:nvSpPr>
        <p:spPr>
          <a:xfrm>
            <a:off x="-7089" y="6487871"/>
            <a:ext cx="1872076" cy="369108"/>
          </a:xfrm>
          <a:prstGeom prst="rect">
            <a:avLst/>
          </a:prstGeom>
          <a:noFill/>
        </p:spPr>
        <p:txBody>
          <a:bodyPr wrap="none" rtlCol="0">
            <a:spAutoFit/>
          </a:bodyPr>
          <a:lstStyle/>
          <a:p>
            <a:r>
              <a:rPr lang="en-US" sz="1799"/>
              <a:t>Reference: CDPH</a:t>
            </a:r>
          </a:p>
        </p:txBody>
      </p:sp>
    </p:spTree>
    <p:extLst>
      <p:ext uri="{BB962C8B-B14F-4D97-AF65-F5344CB8AC3E}">
        <p14:creationId xmlns:p14="http://schemas.microsoft.com/office/powerpoint/2010/main" val="2640849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6">
            <a:extLst>
              <a:ext uri="{FF2B5EF4-FFF2-40B4-BE49-F238E27FC236}">
                <a16:creationId xmlns:a16="http://schemas.microsoft.com/office/drawing/2014/main" id="{80E6F77A-A206-17EE-D5A6-3C85678146E9}"/>
              </a:ext>
            </a:extLst>
          </p:cNvPr>
          <p:cNvPicPr>
            <a:picLocks noChangeAspect="1"/>
          </p:cNvPicPr>
          <p:nvPr/>
        </p:nvPicPr>
        <p:blipFill rotWithShape="1">
          <a:blip r:embed="rId3"/>
          <a:srcRect l="6332"/>
          <a:stretch/>
        </p:blipFill>
        <p:spPr>
          <a:xfrm>
            <a:off x="314509" y="1588845"/>
            <a:ext cx="6772092" cy="4538028"/>
          </a:xfrm>
          <a:prstGeom prst="rect">
            <a:avLst/>
          </a:prstGeom>
        </p:spPr>
      </p:pic>
      <p:sp>
        <p:nvSpPr>
          <p:cNvPr id="2" name="Title 1">
            <a:extLst>
              <a:ext uri="{FF2B5EF4-FFF2-40B4-BE49-F238E27FC236}">
                <a16:creationId xmlns:a16="http://schemas.microsoft.com/office/drawing/2014/main" id="{7FE356F3-2CA6-47D1-B27E-5ADBCEB23F33}"/>
              </a:ext>
            </a:extLst>
          </p:cNvPr>
          <p:cNvSpPr>
            <a:spLocks noGrp="1"/>
          </p:cNvSpPr>
          <p:nvPr>
            <p:ph type="title"/>
          </p:nvPr>
        </p:nvSpPr>
        <p:spPr>
          <a:xfrm>
            <a:off x="313188" y="1522"/>
            <a:ext cx="7238373" cy="1155384"/>
          </a:xfrm>
        </p:spPr>
        <p:txBody>
          <a:bodyPr vert="horz" lIns="91416" tIns="45708" rIns="91416" bIns="45708" rtlCol="0" anchor="b">
            <a:normAutofit fontScale="90000"/>
          </a:bodyPr>
          <a:lstStyle/>
          <a:p>
            <a:r>
              <a:rPr lang="en-US" sz="3999" dirty="0"/>
              <a:t>Wildfire smoke and poor air quality: How to prepare and stay safe </a:t>
            </a:r>
          </a:p>
        </p:txBody>
      </p:sp>
      <p:sp>
        <p:nvSpPr>
          <p:cNvPr id="3" name="Content Placeholder 2">
            <a:extLst>
              <a:ext uri="{FF2B5EF4-FFF2-40B4-BE49-F238E27FC236}">
                <a16:creationId xmlns:a16="http://schemas.microsoft.com/office/drawing/2014/main" id="{5EC5D421-CD81-40B6-A448-EB927EFA1DC7}"/>
              </a:ext>
            </a:extLst>
          </p:cNvPr>
          <p:cNvSpPr>
            <a:spLocks noGrp="1"/>
          </p:cNvSpPr>
          <p:nvPr>
            <p:ph sz="half" idx="1"/>
          </p:nvPr>
        </p:nvSpPr>
        <p:spPr>
          <a:xfrm>
            <a:off x="7780025" y="764895"/>
            <a:ext cx="4264532" cy="6185927"/>
          </a:xfrm>
        </p:spPr>
        <p:txBody>
          <a:bodyPr vert="horz" lIns="91416" tIns="45708" rIns="91416" bIns="45708" rtlCol="0" anchor="t">
            <a:noAutofit/>
          </a:bodyPr>
          <a:lstStyle/>
          <a:p>
            <a:r>
              <a:rPr lang="en-US" sz="2200" dirty="0"/>
              <a:t>Stay indoors</a:t>
            </a:r>
          </a:p>
          <a:p>
            <a:r>
              <a:rPr lang="en-US" sz="2200" dirty="0"/>
              <a:t>Stay hydrated</a:t>
            </a:r>
          </a:p>
          <a:p>
            <a:r>
              <a:rPr lang="en-US" sz="2200" dirty="0"/>
              <a:t>Keep cool  </a:t>
            </a:r>
          </a:p>
          <a:p>
            <a:r>
              <a:rPr lang="en-US" sz="2200" dirty="0"/>
              <a:t>Keep indoor air clean</a:t>
            </a:r>
          </a:p>
          <a:p>
            <a:pPr lvl="1"/>
            <a:r>
              <a:rPr lang="en-US" sz="2200" dirty="0"/>
              <a:t>Consider HEPA air purifier </a:t>
            </a:r>
          </a:p>
          <a:p>
            <a:pPr lvl="1"/>
            <a:r>
              <a:rPr lang="en-US" sz="2200" dirty="0"/>
              <a:t>Avoid burning candles, vacuuming, using the stove, fireplaces, tobacco</a:t>
            </a:r>
          </a:p>
          <a:p>
            <a:r>
              <a:rPr lang="en-US" sz="2200" dirty="0"/>
              <a:t>Limit physical activity outdoors</a:t>
            </a:r>
          </a:p>
          <a:p>
            <a:r>
              <a:rPr lang="en-US" sz="2200" dirty="0"/>
              <a:t>Wear fitted N95, P100, KN95 masks</a:t>
            </a:r>
          </a:p>
        </p:txBody>
      </p:sp>
      <p:sp>
        <p:nvSpPr>
          <p:cNvPr id="10" name="TextBox 9">
            <a:extLst>
              <a:ext uri="{FF2B5EF4-FFF2-40B4-BE49-F238E27FC236}">
                <a16:creationId xmlns:a16="http://schemas.microsoft.com/office/drawing/2014/main" id="{455856E1-73E8-4D62-AB7C-6C3217430293}"/>
              </a:ext>
            </a:extLst>
          </p:cNvPr>
          <p:cNvSpPr txBox="1"/>
          <p:nvPr/>
        </p:nvSpPr>
        <p:spPr>
          <a:xfrm>
            <a:off x="10038120" y="6416912"/>
            <a:ext cx="2006437" cy="369108"/>
          </a:xfrm>
          <a:prstGeom prst="rect">
            <a:avLst/>
          </a:prstGeom>
          <a:noFill/>
        </p:spPr>
        <p:txBody>
          <a:bodyPr wrap="none" rtlCol="0">
            <a:spAutoFit/>
          </a:bodyPr>
          <a:lstStyle/>
          <a:p>
            <a:r>
              <a:rPr lang="en-US" sz="1799"/>
              <a:t>Reference: ACDPH</a:t>
            </a:r>
          </a:p>
        </p:txBody>
      </p:sp>
      <p:sp>
        <p:nvSpPr>
          <p:cNvPr id="18" name="TextBox 17">
            <a:extLst>
              <a:ext uri="{FF2B5EF4-FFF2-40B4-BE49-F238E27FC236}">
                <a16:creationId xmlns:a16="http://schemas.microsoft.com/office/drawing/2014/main" id="{68726E1B-7B1A-E3BA-D008-D1A55DAC1F43}"/>
              </a:ext>
            </a:extLst>
          </p:cNvPr>
          <p:cNvSpPr txBox="1"/>
          <p:nvPr/>
        </p:nvSpPr>
        <p:spPr>
          <a:xfrm>
            <a:off x="311767" y="6166106"/>
            <a:ext cx="45412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Fire and Smoke Map (airnow.gov)</a:t>
            </a:r>
            <a:endParaRPr lang="en-US" dirty="0"/>
          </a:p>
        </p:txBody>
      </p:sp>
      <p:sp>
        <p:nvSpPr>
          <p:cNvPr id="20" name="TextBox 19">
            <a:extLst>
              <a:ext uri="{FF2B5EF4-FFF2-40B4-BE49-F238E27FC236}">
                <a16:creationId xmlns:a16="http://schemas.microsoft.com/office/drawing/2014/main" id="{F1E9B0E8-7132-4DFC-77E8-8834547ECDD7}"/>
              </a:ext>
            </a:extLst>
          </p:cNvPr>
          <p:cNvSpPr txBox="1"/>
          <p:nvPr/>
        </p:nvSpPr>
        <p:spPr>
          <a:xfrm>
            <a:off x="5053290" y="5699111"/>
            <a:ext cx="2340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10-16-2023 @ 10AM</a:t>
            </a:r>
          </a:p>
        </p:txBody>
      </p:sp>
    </p:spTree>
    <p:extLst>
      <p:ext uri="{BB962C8B-B14F-4D97-AF65-F5344CB8AC3E}">
        <p14:creationId xmlns:p14="http://schemas.microsoft.com/office/powerpoint/2010/main" val="3004189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647F30A-2996-44CA-BE9C-AD189A9869E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5730"/>
          <a:stretch/>
        </p:blipFill>
        <p:spPr>
          <a:xfrm>
            <a:off x="19" y="894"/>
            <a:ext cx="12188805" cy="6856213"/>
          </a:xfrm>
          <a:prstGeom prst="rect">
            <a:avLst/>
          </a:prstGeom>
        </p:spPr>
      </p:pic>
      <p:sp>
        <p:nvSpPr>
          <p:cNvPr id="2" name="Title 1"/>
          <p:cNvSpPr>
            <a:spLocks noGrp="1"/>
          </p:cNvSpPr>
          <p:nvPr>
            <p:ph type="ctrTitle"/>
          </p:nvPr>
        </p:nvSpPr>
        <p:spPr>
          <a:xfrm>
            <a:off x="3366300" y="2301241"/>
            <a:ext cx="5456224" cy="1482834"/>
          </a:xfrm>
          <a:solidFill>
            <a:schemeClr val="bg1"/>
          </a:solidFill>
        </p:spPr>
        <p:txBody>
          <a:bodyPr>
            <a:normAutofit fontScale="90000"/>
          </a:bodyPr>
          <a:lstStyle/>
          <a:p>
            <a:pPr algn="ctr"/>
            <a:r>
              <a:rPr lang="en-US" dirty="0"/>
              <a:t>Power Shutoffs &amp; Outages</a:t>
            </a:r>
          </a:p>
        </p:txBody>
      </p:sp>
      <p:pic>
        <p:nvPicPr>
          <p:cNvPr id="5122" name="Picture 2">
            <a:extLst>
              <a:ext uri="{FF2B5EF4-FFF2-40B4-BE49-F238E27FC236}">
                <a16:creationId xmlns:a16="http://schemas.microsoft.com/office/drawing/2014/main" id="{0C11DD2A-7969-6021-57B0-6EB54E253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649" y="6323706"/>
            <a:ext cx="8391525"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11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331A-9DE2-4851-99F1-ABBFF4E40B9B}"/>
              </a:ext>
            </a:extLst>
          </p:cNvPr>
          <p:cNvSpPr>
            <a:spLocks noGrp="1"/>
          </p:cNvSpPr>
          <p:nvPr>
            <p:ph type="title"/>
          </p:nvPr>
        </p:nvSpPr>
        <p:spPr>
          <a:xfrm>
            <a:off x="837982" y="762000"/>
            <a:ext cx="5249948" cy="1806834"/>
          </a:xfrm>
        </p:spPr>
        <p:txBody>
          <a:bodyPr vert="horz" lIns="91416" tIns="45708" rIns="91416" bIns="45708" rtlCol="0" anchor="ctr">
            <a:normAutofit/>
          </a:bodyPr>
          <a:lstStyle/>
          <a:p>
            <a:r>
              <a:rPr lang="en-US" dirty="0"/>
              <a:t>PG&amp;E Public Safety Power Shutoffs (PSPS)</a:t>
            </a:r>
          </a:p>
        </p:txBody>
      </p:sp>
      <p:sp>
        <p:nvSpPr>
          <p:cNvPr id="3" name="Content Placeholder 2">
            <a:extLst>
              <a:ext uri="{FF2B5EF4-FFF2-40B4-BE49-F238E27FC236}">
                <a16:creationId xmlns:a16="http://schemas.microsoft.com/office/drawing/2014/main" id="{AEA7DF36-F39D-4FCC-B864-109DE8E1530A}"/>
              </a:ext>
            </a:extLst>
          </p:cNvPr>
          <p:cNvSpPr>
            <a:spLocks noGrp="1"/>
          </p:cNvSpPr>
          <p:nvPr>
            <p:ph sz="half" idx="1"/>
          </p:nvPr>
        </p:nvSpPr>
        <p:spPr>
          <a:xfrm>
            <a:off x="837982" y="2763910"/>
            <a:ext cx="4618418" cy="3842665"/>
          </a:xfrm>
        </p:spPr>
        <p:txBody>
          <a:bodyPr vert="horz" lIns="91416" tIns="45708" rIns="91416" bIns="45708" rtlCol="0">
            <a:normAutofit/>
          </a:bodyPr>
          <a:lstStyle/>
          <a:p>
            <a:pPr marL="45720" indent="0">
              <a:buNone/>
            </a:pPr>
            <a:r>
              <a:rPr lang="en-US" sz="1999" dirty="0"/>
              <a:t>Utilities may temporarily turn off power to specific areas to reduce the risk of fires caused by electric infrastructure- this is called a Public Safety Power Shutoff </a:t>
            </a:r>
          </a:p>
          <a:p>
            <a:pPr marL="45720" indent="0">
              <a:buNone/>
            </a:pPr>
            <a:r>
              <a:rPr lang="en-US" sz="1999" dirty="0"/>
              <a:t>PG&amp;E posts up-to-date information about PSPS events and power outages on its website:</a:t>
            </a:r>
          </a:p>
          <a:p>
            <a:pPr marL="45720" indent="0">
              <a:buNone/>
            </a:pPr>
            <a:r>
              <a:rPr lang="en-US" sz="1999" dirty="0" err="1"/>
              <a:t>pgealerts.alerts</a:t>
            </a:r>
            <a:r>
              <a:rPr lang="en-US" sz="1999" dirty="0"/>
              <a:t>.</a:t>
            </a:r>
          </a:p>
          <a:p>
            <a:pPr marL="45720" indent="0">
              <a:buNone/>
            </a:pPr>
            <a:r>
              <a:rPr lang="en-US" sz="1999" dirty="0"/>
              <a:t>pge.com/updates/ </a:t>
            </a:r>
          </a:p>
        </p:txBody>
      </p:sp>
      <p:pic>
        <p:nvPicPr>
          <p:cNvPr id="7170" name="Picture 2">
            <a:extLst>
              <a:ext uri="{FF2B5EF4-FFF2-40B4-BE49-F238E27FC236}">
                <a16:creationId xmlns:a16="http://schemas.microsoft.com/office/drawing/2014/main" id="{0247BAA4-F3FE-6268-A18E-559299DF6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164" y="4948237"/>
            <a:ext cx="1658338" cy="165833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7">
            <a:extLst>
              <a:ext uri="{FF2B5EF4-FFF2-40B4-BE49-F238E27FC236}">
                <a16:creationId xmlns:a16="http://schemas.microsoft.com/office/drawing/2014/main" id="{B0F57718-3F62-D8CD-5883-C397DBC46CDB}"/>
              </a:ext>
            </a:extLst>
          </p:cNvPr>
          <p:cNvPicPr>
            <a:picLocks noChangeAspect="1"/>
          </p:cNvPicPr>
          <p:nvPr/>
        </p:nvPicPr>
        <p:blipFill rotWithShape="1">
          <a:blip r:embed="rId4"/>
          <a:srcRect r="81989"/>
          <a:stretch/>
        </p:blipFill>
        <p:spPr>
          <a:xfrm>
            <a:off x="6132209" y="4376057"/>
            <a:ext cx="574386" cy="2265604"/>
          </a:xfrm>
          <a:prstGeom prst="rect">
            <a:avLst/>
          </a:prstGeom>
        </p:spPr>
      </p:pic>
      <p:pic>
        <p:nvPicPr>
          <p:cNvPr id="7" name="Content Placeholder 12">
            <a:extLst>
              <a:ext uri="{FF2B5EF4-FFF2-40B4-BE49-F238E27FC236}">
                <a16:creationId xmlns:a16="http://schemas.microsoft.com/office/drawing/2014/main" id="{287B9F11-AA94-CA61-60E4-AD0D1D8D1B62}"/>
              </a:ext>
            </a:extLst>
          </p:cNvPr>
          <p:cNvPicPr>
            <a:picLocks noGrp="1" noChangeAspect="1"/>
          </p:cNvPicPr>
          <p:nvPr>
            <p:ph sz="half" idx="2"/>
          </p:nvPr>
        </p:nvPicPr>
        <p:blipFill>
          <a:blip r:embed="rId5"/>
          <a:stretch>
            <a:fillRect/>
          </a:stretch>
        </p:blipFill>
        <p:spPr>
          <a:xfrm>
            <a:off x="6178466" y="702633"/>
            <a:ext cx="5180251" cy="3356371"/>
          </a:xfrm>
        </p:spPr>
      </p:pic>
      <p:pic>
        <p:nvPicPr>
          <p:cNvPr id="8" name="Picture 7" descr="A picture containing diagram&#10;&#10;Description automatically generated">
            <a:extLst>
              <a:ext uri="{FF2B5EF4-FFF2-40B4-BE49-F238E27FC236}">
                <a16:creationId xmlns:a16="http://schemas.microsoft.com/office/drawing/2014/main" id="{DB557A04-9C84-DF30-6C96-33D821E3DB54}"/>
              </a:ext>
            </a:extLst>
          </p:cNvPr>
          <p:cNvPicPr>
            <a:picLocks noChangeAspect="1"/>
          </p:cNvPicPr>
          <p:nvPr/>
        </p:nvPicPr>
        <p:blipFill>
          <a:blip r:embed="rId6"/>
          <a:stretch>
            <a:fillRect/>
          </a:stretch>
        </p:blipFill>
        <p:spPr>
          <a:xfrm>
            <a:off x="7739083" y="17808"/>
            <a:ext cx="4035703" cy="1488384"/>
          </a:xfrm>
          <a:prstGeom prst="rect">
            <a:avLst/>
          </a:prstGeom>
        </p:spPr>
      </p:pic>
      <p:sp>
        <p:nvSpPr>
          <p:cNvPr id="10" name="TextBox 9">
            <a:extLst>
              <a:ext uri="{FF2B5EF4-FFF2-40B4-BE49-F238E27FC236}">
                <a16:creationId xmlns:a16="http://schemas.microsoft.com/office/drawing/2014/main" id="{A1D1CC9C-154E-ABB6-6C0C-598BC33C036C}"/>
              </a:ext>
            </a:extLst>
          </p:cNvPr>
          <p:cNvSpPr txBox="1"/>
          <p:nvPr/>
        </p:nvSpPr>
        <p:spPr>
          <a:xfrm>
            <a:off x="6809935" y="4308530"/>
            <a:ext cx="5421086" cy="2400657"/>
          </a:xfrm>
          <a:prstGeom prst="rect">
            <a:avLst/>
          </a:prstGeom>
          <a:noFill/>
        </p:spPr>
        <p:txBody>
          <a:bodyPr wrap="square" rtlCol="0">
            <a:spAutoFit/>
          </a:bodyPr>
          <a:lstStyle/>
          <a:p>
            <a:r>
              <a:rPr lang="en-US" sz="3000" dirty="0"/>
              <a:t>Humidity</a:t>
            </a:r>
          </a:p>
          <a:p>
            <a:r>
              <a:rPr lang="en-US" sz="3000" dirty="0"/>
              <a:t>High Winds </a:t>
            </a:r>
          </a:p>
          <a:p>
            <a:r>
              <a:rPr lang="en-US" sz="3000" dirty="0"/>
              <a:t>Fuel Conditions </a:t>
            </a:r>
          </a:p>
          <a:p>
            <a:r>
              <a:rPr lang="en-US" sz="3000" dirty="0"/>
              <a:t>Red Flag (Fire Risk) Warning </a:t>
            </a:r>
          </a:p>
          <a:p>
            <a:r>
              <a:rPr lang="en-US" sz="3000" dirty="0"/>
              <a:t>Observations </a:t>
            </a:r>
          </a:p>
        </p:txBody>
      </p:sp>
      <p:sp>
        <p:nvSpPr>
          <p:cNvPr id="4" name="Google Shape;416;p28">
            <a:extLst>
              <a:ext uri="{FF2B5EF4-FFF2-40B4-BE49-F238E27FC236}">
                <a16:creationId xmlns:a16="http://schemas.microsoft.com/office/drawing/2014/main" id="{435B0D9D-0305-2F87-0477-22467E65B22F}"/>
              </a:ext>
            </a:extLst>
          </p:cNvPr>
          <p:cNvSpPr txBox="1"/>
          <p:nvPr/>
        </p:nvSpPr>
        <p:spPr>
          <a:xfrm>
            <a:off x="9052761" y="4108475"/>
            <a:ext cx="2922504" cy="40011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000" u="sng">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CalFire Fire-Threat Map for Alameda County (6/15/23)</a:t>
            </a:r>
            <a:endParaRPr sz="100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864148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211AE0-0F2A-4186-83E0-92CDFD88FABE}"/>
              </a:ext>
            </a:extLst>
          </p:cNvPr>
          <p:cNvSpPr>
            <a:spLocks noGrp="1"/>
          </p:cNvSpPr>
          <p:nvPr>
            <p:ph type="title"/>
          </p:nvPr>
        </p:nvSpPr>
        <p:spPr>
          <a:xfrm>
            <a:off x="1065211" y="533400"/>
            <a:ext cx="10266817" cy="1066800"/>
          </a:xfrm>
        </p:spPr>
        <p:txBody>
          <a:bodyPr>
            <a:normAutofit fontScale="90000"/>
          </a:bodyPr>
          <a:lstStyle/>
          <a:p>
            <a:r>
              <a:rPr lang="en-US" dirty="0"/>
              <a:t>Be prepared for planned or unplanned power shutoffs, caused by storms or fire risk </a:t>
            </a:r>
            <a:endParaRPr lang="en-US" sz="3499" dirty="0"/>
          </a:p>
        </p:txBody>
      </p:sp>
      <p:pic>
        <p:nvPicPr>
          <p:cNvPr id="8" name="Content Placeholder 7">
            <a:extLst>
              <a:ext uri="{FF2B5EF4-FFF2-40B4-BE49-F238E27FC236}">
                <a16:creationId xmlns:a16="http://schemas.microsoft.com/office/drawing/2014/main" id="{2E0EF9CE-789F-4FA9-BA70-8139EB51D9CE}"/>
              </a:ext>
            </a:extLst>
          </p:cNvPr>
          <p:cNvPicPr>
            <a:picLocks noGrp="1" noChangeAspect="1"/>
          </p:cNvPicPr>
          <p:nvPr>
            <p:ph idx="1"/>
          </p:nvPr>
        </p:nvPicPr>
        <p:blipFill rotWithShape="1">
          <a:blip r:embed="rId3"/>
          <a:srcRect b="58891"/>
          <a:stretch/>
        </p:blipFill>
        <p:spPr>
          <a:xfrm>
            <a:off x="1673583" y="1902931"/>
            <a:ext cx="8841659" cy="1803656"/>
          </a:xfrm>
        </p:spPr>
      </p:pic>
      <p:pic>
        <p:nvPicPr>
          <p:cNvPr id="8194" name="Picture 2" descr="Free View of Electric Post Stock Photo">
            <a:extLst>
              <a:ext uri="{FF2B5EF4-FFF2-40B4-BE49-F238E27FC236}">
                <a16:creationId xmlns:a16="http://schemas.microsoft.com/office/drawing/2014/main" id="{44819B8C-95F6-0072-0FAD-18795D6560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333" b="30953"/>
          <a:stretch/>
        </p:blipFill>
        <p:spPr bwMode="auto">
          <a:xfrm>
            <a:off x="1673583" y="4009318"/>
            <a:ext cx="8693188" cy="2649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78C7EC-02DE-AEFF-B22B-4FE37C6619F8}"/>
              </a:ext>
            </a:extLst>
          </p:cNvPr>
          <p:cNvSpPr txBox="1"/>
          <p:nvPr/>
        </p:nvSpPr>
        <p:spPr>
          <a:xfrm>
            <a:off x="1673583" y="6658671"/>
            <a:ext cx="6096000" cy="800219"/>
          </a:xfrm>
          <a:prstGeom prst="rect">
            <a:avLst/>
          </a:prstGeom>
          <a:noFill/>
        </p:spPr>
        <p:txBody>
          <a:bodyPr wrap="square">
            <a:spAutoFit/>
          </a:bodyPr>
          <a:lstStyle/>
          <a:p>
            <a:pPr rtl="0">
              <a:spcBef>
                <a:spcPts val="0"/>
              </a:spcBef>
              <a:spcAft>
                <a:spcPts val="0"/>
              </a:spcAft>
            </a:pPr>
            <a:r>
              <a:rPr lang="en-US" sz="1000" b="0" i="0" u="none" strike="noStrike" dirty="0">
                <a:solidFill>
                  <a:srgbClr val="0C0C0C"/>
                </a:solidFill>
                <a:effectLst/>
                <a:latin typeface="Libre Franklin" pitchFamily="2" charset="0"/>
              </a:rPr>
              <a:t>Photo by Brett Sayles on </a:t>
            </a:r>
            <a:r>
              <a:rPr lang="en-US" sz="1000" b="0" i="0" u="none" strike="noStrike" dirty="0" err="1">
                <a:solidFill>
                  <a:srgbClr val="0C0C0C"/>
                </a:solidFill>
                <a:effectLst/>
                <a:latin typeface="Libre Franklin" pitchFamily="2" charset="0"/>
              </a:rPr>
              <a:t>Pexels</a:t>
            </a:r>
            <a:endParaRPr lang="en-US" sz="1000" b="0" dirty="0">
              <a:effectLst/>
            </a:endParaRPr>
          </a:p>
          <a:p>
            <a:br>
              <a:rPr lang="en-US" dirty="0"/>
            </a:br>
            <a:endParaRPr lang="en-US" dirty="0"/>
          </a:p>
        </p:txBody>
      </p:sp>
    </p:spTree>
    <p:extLst>
      <p:ext uri="{BB962C8B-B14F-4D97-AF65-F5344CB8AC3E}">
        <p14:creationId xmlns:p14="http://schemas.microsoft.com/office/powerpoint/2010/main" val="1711006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7" name="Google Shape;147;p5"/>
          <p:cNvSpPr txBox="1"/>
          <p:nvPr/>
        </p:nvSpPr>
        <p:spPr>
          <a:xfrm>
            <a:off x="409325" y="146958"/>
            <a:ext cx="5578496" cy="1635778"/>
          </a:xfrm>
          <a:prstGeom prst="rect">
            <a:avLst/>
          </a:prstGeom>
        </p:spPr>
        <p:txBody>
          <a:bodyPr spcFirstLastPara="1" vert="horz" lIns="91416" tIns="45708" rIns="91416" bIns="45708" rtlCol="0" anchor="b" anchorCtr="0">
            <a:normAutofit/>
          </a:bodyPr>
          <a:lstStyle/>
          <a:p>
            <a:pPr>
              <a:lnSpc>
                <a:spcPct val="90000"/>
              </a:lnSpc>
              <a:spcBef>
                <a:spcPct val="0"/>
              </a:spcBef>
              <a:spcAft>
                <a:spcPts val="600"/>
              </a:spcAft>
            </a:pPr>
            <a:r>
              <a:rPr lang="en-US" sz="3999" b="1" dirty="0">
                <a:solidFill>
                  <a:schemeClr val="accent1">
                    <a:lumMod val="75000"/>
                  </a:schemeClr>
                </a:solidFill>
                <a:latin typeface="+mj-lt"/>
                <a:ea typeface="+mj-ea"/>
                <a:cs typeface="+mj-cs"/>
                <a:sym typeface="Calibri"/>
              </a:rPr>
              <a:t>PSPS and Outages: </a:t>
            </a:r>
          </a:p>
          <a:p>
            <a:pPr>
              <a:lnSpc>
                <a:spcPct val="90000"/>
              </a:lnSpc>
              <a:spcBef>
                <a:spcPct val="0"/>
              </a:spcBef>
              <a:spcAft>
                <a:spcPts val="600"/>
              </a:spcAft>
            </a:pPr>
            <a:r>
              <a:rPr lang="en-US" sz="3999" b="1" dirty="0">
                <a:solidFill>
                  <a:schemeClr val="accent1">
                    <a:lumMod val="75000"/>
                  </a:schemeClr>
                </a:solidFill>
                <a:latin typeface="+mj-lt"/>
                <a:ea typeface="+mj-ea"/>
                <a:cs typeface="+mj-cs"/>
                <a:sym typeface="Calibri"/>
              </a:rPr>
              <a:t>Who is most vulnerable?</a:t>
            </a:r>
            <a:endParaRPr lang="en-US" sz="3999" dirty="0">
              <a:solidFill>
                <a:schemeClr val="accent1">
                  <a:lumMod val="75000"/>
                </a:schemeClr>
              </a:solidFill>
              <a:latin typeface="+mj-lt"/>
              <a:ea typeface="+mj-ea"/>
              <a:cs typeface="+mj-cs"/>
            </a:endParaRPr>
          </a:p>
        </p:txBody>
      </p:sp>
      <p:sp>
        <p:nvSpPr>
          <p:cNvPr id="4102" name="Content Placeholder 4101">
            <a:extLst>
              <a:ext uri="{FF2B5EF4-FFF2-40B4-BE49-F238E27FC236}">
                <a16:creationId xmlns:a16="http://schemas.microsoft.com/office/drawing/2014/main" id="{2E3E8DE7-FAEF-4F1B-94FF-63BC575A6BFA}"/>
              </a:ext>
            </a:extLst>
          </p:cNvPr>
          <p:cNvSpPr>
            <a:spLocks noGrp="1"/>
          </p:cNvSpPr>
          <p:nvPr>
            <p:ph idx="1"/>
          </p:nvPr>
        </p:nvSpPr>
        <p:spPr>
          <a:xfrm>
            <a:off x="179614" y="2001699"/>
            <a:ext cx="6239911" cy="4709343"/>
          </a:xfrm>
        </p:spPr>
        <p:txBody>
          <a:bodyPr vert="horz" lIns="91416" tIns="45708" rIns="91416" bIns="45708" rtlCol="0">
            <a:normAutofit fontScale="77500" lnSpcReduction="20000"/>
          </a:bodyPr>
          <a:lstStyle/>
          <a:p>
            <a:pPr marL="935674" lvl="1" indent="-457200">
              <a:spcBef>
                <a:spcPts val="450"/>
              </a:spcBef>
              <a:buClr>
                <a:schemeClr val="tx1"/>
              </a:buClr>
              <a:buSzPts val="1800"/>
            </a:pPr>
            <a:r>
              <a:rPr lang="en-US" dirty="0"/>
              <a:t>Isolated individuals: </a:t>
            </a:r>
            <a:r>
              <a:rPr lang="en-US" dirty="0">
                <a:latin typeface="Source Sans Pro" panose="020B0503030403020204" pitchFamily="34" charset="0"/>
                <a:ea typeface="Source Sans Pro" panose="020B0503030403020204" pitchFamily="34" charset="0"/>
              </a:rPr>
              <a:t>may have limited communication tools</a:t>
            </a:r>
          </a:p>
          <a:p>
            <a:pPr marL="935674" lvl="1" indent="-457200">
              <a:spcBef>
                <a:spcPts val="450"/>
              </a:spcBef>
              <a:buClr>
                <a:schemeClr val="tx1"/>
              </a:buClr>
              <a:buSzPts val="1800"/>
            </a:pPr>
            <a:r>
              <a:rPr lang="en-US" dirty="0"/>
              <a:t>Children and older adults: </a:t>
            </a:r>
            <a:r>
              <a:rPr lang="en-US" dirty="0">
                <a:latin typeface="Source Sans Pro" panose="020B0503030403020204" pitchFamily="34" charset="0"/>
                <a:ea typeface="Source Sans Pro" panose="020B0503030403020204" pitchFamily="34" charset="0"/>
              </a:rPr>
              <a:t>who depend on care facilities </a:t>
            </a:r>
          </a:p>
          <a:p>
            <a:pPr marL="935674" lvl="1" indent="-457200">
              <a:spcBef>
                <a:spcPts val="450"/>
              </a:spcBef>
              <a:buClr>
                <a:schemeClr val="tx1"/>
              </a:buClr>
              <a:buSzPts val="1800"/>
            </a:pPr>
            <a:r>
              <a:rPr lang="en-US" dirty="0"/>
              <a:t>People with disabilities or medical conditions: </a:t>
            </a:r>
            <a:r>
              <a:rPr lang="en-US" dirty="0">
                <a:latin typeface="Source Sans Pro" panose="020B0503030403020204" pitchFamily="34" charset="0"/>
                <a:ea typeface="Source Sans Pro" panose="020B0503030403020204" pitchFamily="34" charset="0"/>
              </a:rPr>
              <a:t>who depend on equipment that requires electricity </a:t>
            </a:r>
          </a:p>
          <a:p>
            <a:pPr marL="935674" lvl="1" indent="-457200">
              <a:spcBef>
                <a:spcPts val="450"/>
              </a:spcBef>
              <a:buClr>
                <a:schemeClr val="tx1"/>
              </a:buClr>
              <a:buSzPts val="1800"/>
            </a:pPr>
            <a:r>
              <a:rPr lang="en-US" dirty="0"/>
              <a:t>Low-income individuals: </a:t>
            </a:r>
            <a:r>
              <a:rPr lang="en-US" dirty="0">
                <a:latin typeface="Source Sans Pro" panose="020B0503030403020204" pitchFamily="34" charset="0"/>
                <a:ea typeface="Source Sans Pro" panose="020B0503030403020204" pitchFamily="34" charset="0"/>
              </a:rPr>
              <a:t>may experience food insecurity due to food spoilage and may lose wages due to businesses being closed </a:t>
            </a:r>
          </a:p>
          <a:p>
            <a:pPr marL="935674" lvl="1" indent="-457200">
              <a:spcBef>
                <a:spcPts val="450"/>
              </a:spcBef>
              <a:buClr>
                <a:schemeClr val="tx1"/>
              </a:buClr>
              <a:buSzPts val="1800"/>
            </a:pPr>
            <a:r>
              <a:rPr lang="en-US" dirty="0"/>
              <a:t>Overlapping vulnerabilities: </a:t>
            </a:r>
            <a:r>
              <a:rPr lang="en-US" dirty="0">
                <a:latin typeface="Source Sans Pro" panose="020B0503030403020204" pitchFamily="34" charset="0"/>
                <a:ea typeface="Source Sans Pro" panose="020B0503030403020204" pitchFamily="34" charset="0"/>
              </a:rPr>
              <a:t>to heat and other hazards </a:t>
            </a:r>
          </a:p>
          <a:p>
            <a:pPr marL="935674" lvl="1" indent="-457200">
              <a:spcBef>
                <a:spcPts val="450"/>
              </a:spcBef>
              <a:buClr>
                <a:schemeClr val="tx1"/>
              </a:buClr>
              <a:buSzPts val="1800"/>
            </a:pPr>
            <a:r>
              <a:rPr lang="en-US" dirty="0">
                <a:latin typeface="Source Sans Pro" panose="020B0503030403020204" pitchFamily="34" charset="0"/>
                <a:ea typeface="Source Sans Pro" panose="020B0503030403020204" pitchFamily="34" charset="0"/>
              </a:rPr>
              <a:t>Homes and businesses with powerlines in elevated or extreme wildfire risk areas </a:t>
            </a:r>
          </a:p>
          <a:p>
            <a:pPr marL="935674" lvl="1" indent="-457200">
              <a:spcBef>
                <a:spcPts val="450"/>
              </a:spcBef>
              <a:buClr>
                <a:schemeClr val="tx1"/>
              </a:buClr>
              <a:buSzPts val="1800"/>
            </a:pPr>
            <a:r>
              <a:rPr lang="en-US" dirty="0">
                <a:latin typeface="Source Sans Pro" panose="020B0503030403020204" pitchFamily="34" charset="0"/>
                <a:ea typeface="Source Sans Pro" panose="020B0503030403020204" pitchFamily="34" charset="0"/>
              </a:rPr>
              <a:t>(During storms) people with powered sump pumps often in basements  </a:t>
            </a:r>
          </a:p>
          <a:p>
            <a:endParaRPr lang="en-US" sz="1699" dirty="0"/>
          </a:p>
        </p:txBody>
      </p:sp>
      <p:pic>
        <p:nvPicPr>
          <p:cNvPr id="4098" name="Picture 2" descr="Image result for pge power outage headline">
            <a:extLst>
              <a:ext uri="{FF2B5EF4-FFF2-40B4-BE49-F238E27FC236}">
                <a16:creationId xmlns:a16="http://schemas.microsoft.com/office/drawing/2014/main" id="{45CBA9CA-E693-47F5-A0A3-1586AD1C7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1" r="6946"/>
          <a:stretch/>
        </p:blipFill>
        <p:spPr bwMode="auto">
          <a:xfrm>
            <a:off x="6816502" y="365922"/>
            <a:ext cx="4157780" cy="2933236"/>
          </a:xfrm>
          <a:prstGeom prst="rect">
            <a:avLst/>
          </a:prstGeom>
          <a:noFill/>
          <a:extLst>
            <a:ext uri="{909E8E84-426E-40DD-AFC4-6F175D3DCCD1}">
              <a14:hiddenFill xmlns:a14="http://schemas.microsoft.com/office/drawing/2010/main">
                <a:solidFill>
                  <a:srgbClr val="FFFFFF"/>
                </a:solidFill>
              </a14:hiddenFill>
            </a:ext>
          </a:extLst>
        </p:spPr>
      </p:pic>
      <p:pic>
        <p:nvPicPr>
          <p:cNvPr id="144" name="Google Shape;144;p5"/>
          <p:cNvPicPr preferRelativeResize="0">
            <a:picLocks/>
          </p:cNvPicPr>
          <p:nvPr/>
        </p:nvPicPr>
        <p:blipFill rotWithShape="1">
          <a:blip r:embed="rId4"/>
          <a:srcRect l="10370" r="4924" b="-3"/>
          <a:stretch/>
        </p:blipFill>
        <p:spPr>
          <a:xfrm>
            <a:off x="6816502" y="3597840"/>
            <a:ext cx="4852421" cy="2935934"/>
          </a:xfrm>
          <a:prstGeom prst="rect">
            <a:avLst/>
          </a:prstGeom>
          <a:noFill/>
        </p:spPr>
      </p:pic>
      <p:pic>
        <p:nvPicPr>
          <p:cNvPr id="9218" name="Picture 2">
            <a:extLst>
              <a:ext uri="{FF2B5EF4-FFF2-40B4-BE49-F238E27FC236}">
                <a16:creationId xmlns:a16="http://schemas.microsoft.com/office/drawing/2014/main" id="{B259B5BF-ECBD-B676-3291-9FF4DAB44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8150" y="365922"/>
            <a:ext cx="2520773" cy="2910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5ED1-C8CC-4075-B5C0-3C12B4133CCB}"/>
              </a:ext>
            </a:extLst>
          </p:cNvPr>
          <p:cNvSpPr>
            <a:spLocks noGrp="1"/>
          </p:cNvSpPr>
          <p:nvPr>
            <p:ph type="title"/>
          </p:nvPr>
        </p:nvSpPr>
        <p:spPr>
          <a:xfrm>
            <a:off x="862785" y="255863"/>
            <a:ext cx="10510124" cy="1324873"/>
          </a:xfrm>
        </p:spPr>
        <p:txBody>
          <a:bodyPr>
            <a:normAutofit/>
          </a:bodyPr>
          <a:lstStyle/>
          <a:p>
            <a:r>
              <a:rPr lang="en-US" b="1" dirty="0"/>
              <a:t>Existing Program Support for Households</a:t>
            </a:r>
          </a:p>
        </p:txBody>
      </p:sp>
      <p:sp>
        <p:nvSpPr>
          <p:cNvPr id="3" name="Content Placeholder 2">
            <a:extLst>
              <a:ext uri="{FF2B5EF4-FFF2-40B4-BE49-F238E27FC236}">
                <a16:creationId xmlns:a16="http://schemas.microsoft.com/office/drawing/2014/main" id="{7DB43499-B58E-4DF8-A08A-47A3C2BDA2BA}"/>
              </a:ext>
            </a:extLst>
          </p:cNvPr>
          <p:cNvSpPr>
            <a:spLocks noGrp="1"/>
          </p:cNvSpPr>
          <p:nvPr>
            <p:ph idx="1"/>
          </p:nvPr>
        </p:nvSpPr>
        <p:spPr>
          <a:xfrm>
            <a:off x="862785" y="1580737"/>
            <a:ext cx="5012872" cy="4578757"/>
          </a:xfrm>
        </p:spPr>
        <p:txBody>
          <a:bodyPr anchor="ctr">
            <a:normAutofit fontScale="92500" lnSpcReduction="10000"/>
          </a:bodyPr>
          <a:lstStyle/>
          <a:p>
            <a:r>
              <a:rPr lang="en-US" sz="1998" dirty="0">
                <a:hlinkClick r:id="rId3"/>
              </a:rPr>
              <a:t>Medical Baseline Program</a:t>
            </a:r>
            <a:endParaRPr lang="en-US" sz="1998" dirty="0"/>
          </a:p>
          <a:p>
            <a:pPr lvl="1">
              <a:buFont typeface="Courier New" panose="02070309020205020404" pitchFamily="49" charset="0"/>
              <a:buChar char="o"/>
            </a:pPr>
            <a:r>
              <a:rPr lang="en-US" sz="1998" dirty="0"/>
              <a:t>Extra PG&amp;E notifications in advance of PSPS events</a:t>
            </a:r>
          </a:p>
          <a:p>
            <a:pPr lvl="1">
              <a:buFont typeface="Courier New" panose="02070309020205020404" pitchFamily="49" charset="0"/>
              <a:buChar char="o"/>
            </a:pPr>
            <a:r>
              <a:rPr lang="en-US" sz="1998" dirty="0"/>
              <a:t>PG&amp;E Portable Battery Program for income qualified participants</a:t>
            </a:r>
          </a:p>
          <a:p>
            <a:r>
              <a:rPr lang="en-US" sz="1998" dirty="0">
                <a:hlinkClick r:id="rId4"/>
              </a:rPr>
              <a:t>Disability Disaster Access &amp; Resources Program</a:t>
            </a:r>
            <a:endParaRPr lang="en-US" sz="1998" dirty="0"/>
          </a:p>
          <a:p>
            <a:pPr lvl="1"/>
            <a:r>
              <a:rPr lang="en-US" sz="1998" dirty="0"/>
              <a:t>Portable backup batteries, hotel accommodations, accessible transportation, food vouchers</a:t>
            </a:r>
          </a:p>
          <a:p>
            <a:pPr lvl="1"/>
            <a:r>
              <a:rPr lang="en-US" sz="1998" dirty="0"/>
              <a:t>Community Resources for Independent Living (CRIL) in Hayward, CA – 510-881-5743</a:t>
            </a:r>
          </a:p>
          <a:p>
            <a:pPr lvl="1"/>
            <a:r>
              <a:rPr lang="en-US" sz="1998" dirty="0"/>
              <a:t>Center for Independent Living (CIL) in Berkeley, CA – 510-841-4776 </a:t>
            </a:r>
          </a:p>
        </p:txBody>
      </p:sp>
      <p:pic>
        <p:nvPicPr>
          <p:cNvPr id="5" name="Picture 4">
            <a:extLst>
              <a:ext uri="{FF2B5EF4-FFF2-40B4-BE49-F238E27FC236}">
                <a16:creationId xmlns:a16="http://schemas.microsoft.com/office/drawing/2014/main" id="{AA56EA89-28CF-4789-9DC8-9E2120B4BD8A}"/>
              </a:ext>
            </a:extLst>
          </p:cNvPr>
          <p:cNvPicPr>
            <a:picLocks noChangeAspect="1"/>
          </p:cNvPicPr>
          <p:nvPr/>
        </p:nvPicPr>
        <p:blipFill rotWithShape="1">
          <a:blip r:embed="rId5"/>
          <a:srcRect r="3548" b="-3"/>
          <a:stretch/>
        </p:blipFill>
        <p:spPr>
          <a:xfrm>
            <a:off x="6313168" y="1921078"/>
            <a:ext cx="5012872" cy="3898075"/>
          </a:xfrm>
          <a:prstGeom prst="rect">
            <a:avLst/>
          </a:prstGeom>
        </p:spPr>
      </p:pic>
      <p:sp>
        <p:nvSpPr>
          <p:cNvPr id="7" name="TextBox 6">
            <a:extLst>
              <a:ext uri="{FF2B5EF4-FFF2-40B4-BE49-F238E27FC236}">
                <a16:creationId xmlns:a16="http://schemas.microsoft.com/office/drawing/2014/main" id="{1FB629BF-CDF0-423B-BEED-AF5BC92FF46A}"/>
              </a:ext>
            </a:extLst>
          </p:cNvPr>
          <p:cNvSpPr txBox="1"/>
          <p:nvPr/>
        </p:nvSpPr>
        <p:spPr>
          <a:xfrm>
            <a:off x="-5500" y="6487074"/>
            <a:ext cx="1876395" cy="369012"/>
          </a:xfrm>
          <a:prstGeom prst="rect">
            <a:avLst/>
          </a:prstGeom>
          <a:noFill/>
        </p:spPr>
        <p:txBody>
          <a:bodyPr wrap="none" rtlCol="0">
            <a:spAutoFit/>
          </a:bodyPr>
          <a:lstStyle/>
          <a:p>
            <a:r>
              <a:rPr lang="en-US" sz="1798"/>
              <a:t>Reference: PG&amp;E</a:t>
            </a:r>
          </a:p>
        </p:txBody>
      </p:sp>
    </p:spTree>
    <p:extLst>
      <p:ext uri="{BB962C8B-B14F-4D97-AF65-F5344CB8AC3E}">
        <p14:creationId xmlns:p14="http://schemas.microsoft.com/office/powerpoint/2010/main" val="2218414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977F-D0AA-49EA-BD68-14D334492222}"/>
              </a:ext>
            </a:extLst>
          </p:cNvPr>
          <p:cNvSpPr>
            <a:spLocks noGrp="1"/>
          </p:cNvSpPr>
          <p:nvPr>
            <p:ph type="title"/>
          </p:nvPr>
        </p:nvSpPr>
        <p:spPr>
          <a:xfrm>
            <a:off x="837981" y="28074"/>
            <a:ext cx="10512862" cy="1325218"/>
          </a:xfrm>
        </p:spPr>
        <p:txBody>
          <a:bodyPr>
            <a:normAutofit/>
          </a:bodyPr>
          <a:lstStyle/>
          <a:p>
            <a:r>
              <a:rPr lang="en-US"/>
              <a:t>Gaps in Support</a:t>
            </a:r>
          </a:p>
        </p:txBody>
      </p:sp>
      <p:pic>
        <p:nvPicPr>
          <p:cNvPr id="5" name="Picture 4">
            <a:extLst>
              <a:ext uri="{FF2B5EF4-FFF2-40B4-BE49-F238E27FC236}">
                <a16:creationId xmlns:a16="http://schemas.microsoft.com/office/drawing/2014/main" id="{EB2283D1-F123-41F4-93D8-4D26D6A297F2}"/>
              </a:ext>
            </a:extLst>
          </p:cNvPr>
          <p:cNvPicPr>
            <a:picLocks noChangeAspect="1"/>
          </p:cNvPicPr>
          <p:nvPr/>
        </p:nvPicPr>
        <p:blipFill rotWithShape="1">
          <a:blip r:embed="rId3"/>
          <a:srcRect t="19565" r="3" b="2181"/>
          <a:stretch/>
        </p:blipFill>
        <p:spPr>
          <a:xfrm>
            <a:off x="856446" y="1843140"/>
            <a:ext cx="6234584" cy="3659232"/>
          </a:xfrm>
          <a:prstGeom prst="rect">
            <a:avLst/>
          </a:prstGeom>
        </p:spPr>
      </p:pic>
      <p:sp>
        <p:nvSpPr>
          <p:cNvPr id="3" name="Content Placeholder 2">
            <a:extLst>
              <a:ext uri="{FF2B5EF4-FFF2-40B4-BE49-F238E27FC236}">
                <a16:creationId xmlns:a16="http://schemas.microsoft.com/office/drawing/2014/main" id="{8095FCB2-D41A-465F-9D06-767D81F6E233}"/>
              </a:ext>
            </a:extLst>
          </p:cNvPr>
          <p:cNvSpPr>
            <a:spLocks noGrp="1"/>
          </p:cNvSpPr>
          <p:nvPr>
            <p:ph idx="1"/>
          </p:nvPr>
        </p:nvSpPr>
        <p:spPr>
          <a:xfrm>
            <a:off x="7618412" y="1676400"/>
            <a:ext cx="4101539" cy="3992712"/>
          </a:xfrm>
        </p:spPr>
        <p:txBody>
          <a:bodyPr anchor="ctr">
            <a:normAutofit/>
          </a:bodyPr>
          <a:lstStyle/>
          <a:p>
            <a:r>
              <a:rPr lang="en-US" sz="1999" dirty="0"/>
              <a:t>Support for people not on medical baseline, but require refrigerated medication (i.e. insulin) or other equipment</a:t>
            </a:r>
          </a:p>
          <a:p>
            <a:r>
              <a:rPr lang="en-US" sz="1999" dirty="0"/>
              <a:t>Medical baseline has a high access barrier with documentation and may be difficult to get on for people with low English skills even if they qualify</a:t>
            </a:r>
          </a:p>
        </p:txBody>
      </p:sp>
    </p:spTree>
    <p:extLst>
      <p:ext uri="{BB962C8B-B14F-4D97-AF65-F5344CB8AC3E}">
        <p14:creationId xmlns:p14="http://schemas.microsoft.com/office/powerpoint/2010/main" val="1310369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8087B-F11E-4BC0-B276-E3DCBA42AED2}"/>
              </a:ext>
            </a:extLst>
          </p:cNvPr>
          <p:cNvSpPr>
            <a:spLocks noGrp="1"/>
          </p:cNvSpPr>
          <p:nvPr>
            <p:ph idx="1"/>
          </p:nvPr>
        </p:nvSpPr>
        <p:spPr>
          <a:xfrm>
            <a:off x="275665" y="1735482"/>
            <a:ext cx="4891602" cy="4525681"/>
          </a:xfrm>
        </p:spPr>
        <p:txBody>
          <a:bodyPr anchor="ctr">
            <a:normAutofit fontScale="92500"/>
          </a:bodyPr>
          <a:lstStyle/>
          <a:p>
            <a:r>
              <a:rPr lang="en-US" sz="1799" dirty="0">
                <a:solidFill>
                  <a:srgbClr val="595959"/>
                </a:solidFill>
              </a:rPr>
              <a:t>Fill medications early</a:t>
            </a:r>
          </a:p>
          <a:p>
            <a:r>
              <a:rPr lang="en-US" sz="1799" dirty="0">
                <a:solidFill>
                  <a:srgbClr val="595959"/>
                </a:solidFill>
              </a:rPr>
              <a:t>Stock up on non-perishable food </a:t>
            </a:r>
          </a:p>
          <a:p>
            <a:r>
              <a:rPr lang="en-US" sz="1799" dirty="0">
                <a:solidFill>
                  <a:srgbClr val="595959"/>
                </a:solidFill>
              </a:rPr>
              <a:t>Make your own ice to cool food and limit opening the fridge once power is off</a:t>
            </a:r>
          </a:p>
          <a:p>
            <a:r>
              <a:rPr lang="en-US" sz="1799" dirty="0">
                <a:solidFill>
                  <a:srgbClr val="595959"/>
                </a:solidFill>
              </a:rPr>
              <a:t>Find “buddies” for those living alone</a:t>
            </a:r>
          </a:p>
          <a:p>
            <a:r>
              <a:rPr lang="en-US" sz="1799" dirty="0">
                <a:solidFill>
                  <a:srgbClr val="595959"/>
                </a:solidFill>
              </a:rPr>
              <a:t>Call 2-1-1 or the </a:t>
            </a:r>
            <a:r>
              <a:rPr lang="en-US" sz="1799" dirty="0">
                <a:solidFill>
                  <a:srgbClr val="595959"/>
                </a:solidFill>
                <a:hlinkClick r:id="rId3">
                  <a:extLst>
                    <a:ext uri="{A12FA001-AC4F-418D-AE19-62706E023703}">
                      <ahyp:hlinkClr xmlns:ahyp="http://schemas.microsoft.com/office/drawing/2018/hyperlinkcolor" val="tx"/>
                    </a:ext>
                  </a:extLst>
                </a:hlinkClick>
              </a:rPr>
              <a:t>Non-Emergency Power Shutoffs Hotline </a:t>
            </a:r>
            <a:r>
              <a:rPr lang="en-US" sz="1799" dirty="0">
                <a:solidFill>
                  <a:srgbClr val="595959"/>
                </a:solidFill>
              </a:rPr>
              <a:t>at 833-284-3473 for help</a:t>
            </a:r>
          </a:p>
          <a:p>
            <a:r>
              <a:rPr lang="en-US" sz="1799" dirty="0">
                <a:solidFill>
                  <a:srgbClr val="595959"/>
                </a:solidFill>
              </a:rPr>
              <a:t>Have backup keys for electronic keys and locks</a:t>
            </a:r>
          </a:p>
          <a:p>
            <a:r>
              <a:rPr lang="en-US" sz="1799" dirty="0">
                <a:solidFill>
                  <a:srgbClr val="595959"/>
                </a:solidFill>
              </a:rPr>
              <a:t>During shutoff, unplug large electrical appliances that may surge when power returns</a:t>
            </a:r>
          </a:p>
          <a:p>
            <a:r>
              <a:rPr lang="en-US" sz="1799" dirty="0">
                <a:solidFill>
                  <a:srgbClr val="595959"/>
                </a:solidFill>
              </a:rPr>
              <a:t>Keep flashlights and solar/battery lanterns on hand</a:t>
            </a:r>
          </a:p>
          <a:p>
            <a:endParaRPr lang="en-US" sz="1699" dirty="0">
              <a:solidFill>
                <a:srgbClr val="595959"/>
              </a:solidFill>
            </a:endParaRPr>
          </a:p>
        </p:txBody>
      </p:sp>
      <p:pic>
        <p:nvPicPr>
          <p:cNvPr id="7" name="Picture 6">
            <a:extLst>
              <a:ext uri="{FF2B5EF4-FFF2-40B4-BE49-F238E27FC236}">
                <a16:creationId xmlns:a16="http://schemas.microsoft.com/office/drawing/2014/main" id="{C48ABABB-FBA9-46D7-B3BE-55BE5025D522}"/>
              </a:ext>
            </a:extLst>
          </p:cNvPr>
          <p:cNvPicPr>
            <a:picLocks noChangeAspect="1"/>
          </p:cNvPicPr>
          <p:nvPr/>
        </p:nvPicPr>
        <p:blipFill rotWithShape="1">
          <a:blip r:embed="rId4"/>
          <a:srcRect l="16450" r="6181"/>
          <a:stretch/>
        </p:blipFill>
        <p:spPr>
          <a:xfrm>
            <a:off x="5976231" y="800037"/>
            <a:ext cx="5423997" cy="5257926"/>
          </a:xfrm>
          <a:prstGeom prst="rect">
            <a:avLst/>
          </a:prstGeom>
        </p:spPr>
      </p:pic>
      <p:sp>
        <p:nvSpPr>
          <p:cNvPr id="13" name="TextBox 12">
            <a:extLst>
              <a:ext uri="{FF2B5EF4-FFF2-40B4-BE49-F238E27FC236}">
                <a16:creationId xmlns:a16="http://schemas.microsoft.com/office/drawing/2014/main" id="{B79D3C26-CAB5-48B6-AB6C-E84CDA1AA8E2}"/>
              </a:ext>
            </a:extLst>
          </p:cNvPr>
          <p:cNvSpPr txBox="1"/>
          <p:nvPr/>
        </p:nvSpPr>
        <p:spPr>
          <a:xfrm>
            <a:off x="-7089" y="6487871"/>
            <a:ext cx="1876884" cy="369108"/>
          </a:xfrm>
          <a:prstGeom prst="rect">
            <a:avLst/>
          </a:prstGeom>
          <a:noFill/>
        </p:spPr>
        <p:txBody>
          <a:bodyPr wrap="none" rtlCol="0">
            <a:spAutoFit/>
          </a:bodyPr>
          <a:lstStyle/>
          <a:p>
            <a:r>
              <a:rPr lang="en-US" sz="1799"/>
              <a:t>Reference: PG&amp;E</a:t>
            </a:r>
          </a:p>
        </p:txBody>
      </p:sp>
      <p:sp>
        <p:nvSpPr>
          <p:cNvPr id="2" name="Title 1">
            <a:extLst>
              <a:ext uri="{FF2B5EF4-FFF2-40B4-BE49-F238E27FC236}">
                <a16:creationId xmlns:a16="http://schemas.microsoft.com/office/drawing/2014/main" id="{F153BE8F-59A3-40DB-97FC-16B76098BD7D}"/>
              </a:ext>
            </a:extLst>
          </p:cNvPr>
          <p:cNvSpPr>
            <a:spLocks noGrp="1"/>
          </p:cNvSpPr>
          <p:nvPr>
            <p:ph type="title"/>
          </p:nvPr>
        </p:nvSpPr>
        <p:spPr>
          <a:xfrm>
            <a:off x="607870" y="381000"/>
            <a:ext cx="6019941" cy="1127774"/>
          </a:xfrm>
        </p:spPr>
        <p:txBody>
          <a:bodyPr anchor="ctr">
            <a:normAutofit fontScale="90000"/>
          </a:bodyPr>
          <a:lstStyle/>
          <a:p>
            <a:r>
              <a:rPr lang="en-US" sz="3699" dirty="0"/>
              <a:t>PSPS and Outages: </a:t>
            </a:r>
            <a:br>
              <a:rPr lang="en-US" sz="3699" dirty="0"/>
            </a:br>
            <a:r>
              <a:rPr lang="en-US" sz="3699" dirty="0"/>
              <a:t>How to prepare and stay safe </a:t>
            </a:r>
          </a:p>
        </p:txBody>
      </p:sp>
    </p:spTree>
    <p:extLst>
      <p:ext uri="{BB962C8B-B14F-4D97-AF65-F5344CB8AC3E}">
        <p14:creationId xmlns:p14="http://schemas.microsoft.com/office/powerpoint/2010/main" val="3533232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7DF5-E855-E120-58AD-2365F6558C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E5AC09F-9878-E094-6EEA-9EA0CB4330A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F78107E-1A56-73D9-4DBA-13F365E5B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1786"/>
            <a:ext cx="12185651" cy="6854429"/>
          </a:xfrm>
          <a:prstGeom prst="rect">
            <a:avLst/>
          </a:prstGeom>
        </p:spPr>
      </p:pic>
      <p:sp>
        <p:nvSpPr>
          <p:cNvPr id="6" name="Rectangle 5">
            <a:extLst>
              <a:ext uri="{FF2B5EF4-FFF2-40B4-BE49-F238E27FC236}">
                <a16:creationId xmlns:a16="http://schemas.microsoft.com/office/drawing/2014/main" id="{D18C3164-7B55-81BD-FD90-6D423CE673A4}"/>
              </a:ext>
            </a:extLst>
          </p:cNvPr>
          <p:cNvSpPr/>
          <p:nvPr/>
        </p:nvSpPr>
        <p:spPr>
          <a:xfrm>
            <a:off x="1484735" y="2571211"/>
            <a:ext cx="9219354" cy="1948537"/>
          </a:xfrm>
          <a:prstGeom prst="rect">
            <a:avLst/>
          </a:prstGeom>
          <a:solidFill>
            <a:srgbClr val="1C1C1C"/>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799"/>
          </a:p>
        </p:txBody>
      </p:sp>
      <p:pic>
        <p:nvPicPr>
          <p:cNvPr id="10" name="Picture 9">
            <a:extLst>
              <a:ext uri="{FF2B5EF4-FFF2-40B4-BE49-F238E27FC236}">
                <a16:creationId xmlns:a16="http://schemas.microsoft.com/office/drawing/2014/main" id="{C535FEB3-1C25-B543-BF37-DCA054003D4B}"/>
              </a:ext>
            </a:extLst>
          </p:cNvPr>
          <p:cNvPicPr>
            <a:picLocks noChangeAspect="1"/>
          </p:cNvPicPr>
          <p:nvPr/>
        </p:nvPicPr>
        <p:blipFill rotWithShape="1">
          <a:blip r:embed="rId4"/>
          <a:srcRect t="7666" b="60197"/>
          <a:stretch/>
        </p:blipFill>
        <p:spPr>
          <a:xfrm>
            <a:off x="1484735" y="2636013"/>
            <a:ext cx="4816451" cy="718830"/>
          </a:xfrm>
          <a:prstGeom prst="rect">
            <a:avLst/>
          </a:prstGeom>
        </p:spPr>
      </p:pic>
      <p:pic>
        <p:nvPicPr>
          <p:cNvPr id="11" name="Picture 10">
            <a:extLst>
              <a:ext uri="{FF2B5EF4-FFF2-40B4-BE49-F238E27FC236}">
                <a16:creationId xmlns:a16="http://schemas.microsoft.com/office/drawing/2014/main" id="{FB1189B8-18FE-C760-EB9B-7AA09C4709AB}"/>
              </a:ext>
            </a:extLst>
          </p:cNvPr>
          <p:cNvPicPr>
            <a:picLocks noChangeAspect="1"/>
          </p:cNvPicPr>
          <p:nvPr/>
        </p:nvPicPr>
        <p:blipFill rotWithShape="1">
          <a:blip r:embed="rId4"/>
          <a:srcRect t="39127" b="43299"/>
          <a:stretch/>
        </p:blipFill>
        <p:spPr>
          <a:xfrm>
            <a:off x="5436523" y="2962985"/>
            <a:ext cx="4816451" cy="393091"/>
          </a:xfrm>
          <a:prstGeom prst="rect">
            <a:avLst/>
          </a:prstGeom>
        </p:spPr>
      </p:pic>
      <p:pic>
        <p:nvPicPr>
          <p:cNvPr id="12" name="Picture 11">
            <a:extLst>
              <a:ext uri="{FF2B5EF4-FFF2-40B4-BE49-F238E27FC236}">
                <a16:creationId xmlns:a16="http://schemas.microsoft.com/office/drawing/2014/main" id="{7ED445CD-F42C-6B52-4472-22F6EF940B31}"/>
              </a:ext>
            </a:extLst>
          </p:cNvPr>
          <p:cNvPicPr>
            <a:picLocks noChangeAspect="1"/>
          </p:cNvPicPr>
          <p:nvPr/>
        </p:nvPicPr>
        <p:blipFill rotWithShape="1">
          <a:blip r:embed="rId4"/>
          <a:srcRect t="58099" b="22375"/>
          <a:stretch/>
        </p:blipFill>
        <p:spPr>
          <a:xfrm>
            <a:off x="1499078" y="3489527"/>
            <a:ext cx="4816451" cy="436764"/>
          </a:xfrm>
          <a:prstGeom prst="rect">
            <a:avLst/>
          </a:prstGeom>
        </p:spPr>
      </p:pic>
      <p:pic>
        <p:nvPicPr>
          <p:cNvPr id="13" name="Picture 12">
            <a:extLst>
              <a:ext uri="{FF2B5EF4-FFF2-40B4-BE49-F238E27FC236}">
                <a16:creationId xmlns:a16="http://schemas.microsoft.com/office/drawing/2014/main" id="{11C45F05-7FF7-FDE2-F985-BE217AAD2959}"/>
              </a:ext>
            </a:extLst>
          </p:cNvPr>
          <p:cNvPicPr>
            <a:picLocks noChangeAspect="1"/>
          </p:cNvPicPr>
          <p:nvPr/>
        </p:nvPicPr>
        <p:blipFill rotWithShape="1">
          <a:blip r:embed="rId4"/>
          <a:srcRect t="78474"/>
          <a:stretch/>
        </p:blipFill>
        <p:spPr>
          <a:xfrm>
            <a:off x="1499078" y="3947338"/>
            <a:ext cx="4816451" cy="481487"/>
          </a:xfrm>
          <a:prstGeom prst="rect">
            <a:avLst/>
          </a:prstGeom>
        </p:spPr>
      </p:pic>
      <p:pic>
        <p:nvPicPr>
          <p:cNvPr id="15" name="Picture 14">
            <a:extLst>
              <a:ext uri="{FF2B5EF4-FFF2-40B4-BE49-F238E27FC236}">
                <a16:creationId xmlns:a16="http://schemas.microsoft.com/office/drawing/2014/main" id="{795CE540-CDD6-3B73-9BA1-B0C83429AC32}"/>
              </a:ext>
            </a:extLst>
          </p:cNvPr>
          <p:cNvPicPr>
            <a:picLocks noChangeAspect="1"/>
          </p:cNvPicPr>
          <p:nvPr/>
        </p:nvPicPr>
        <p:blipFill>
          <a:blip r:embed="rId5"/>
          <a:stretch>
            <a:fillRect/>
          </a:stretch>
        </p:blipFill>
        <p:spPr>
          <a:xfrm>
            <a:off x="9062313" y="3824759"/>
            <a:ext cx="1464358" cy="554681"/>
          </a:xfrm>
          <a:prstGeom prst="rect">
            <a:avLst/>
          </a:prstGeom>
        </p:spPr>
      </p:pic>
      <p:pic>
        <p:nvPicPr>
          <p:cNvPr id="17" name="Picture 16">
            <a:extLst>
              <a:ext uri="{FF2B5EF4-FFF2-40B4-BE49-F238E27FC236}">
                <a16:creationId xmlns:a16="http://schemas.microsoft.com/office/drawing/2014/main" id="{C2EA3B45-6765-3598-872F-BA02FE38F598}"/>
              </a:ext>
            </a:extLst>
          </p:cNvPr>
          <p:cNvPicPr>
            <a:picLocks noChangeAspect="1"/>
          </p:cNvPicPr>
          <p:nvPr/>
        </p:nvPicPr>
        <p:blipFill>
          <a:blip r:embed="rId6"/>
          <a:stretch>
            <a:fillRect/>
          </a:stretch>
        </p:blipFill>
        <p:spPr>
          <a:xfrm>
            <a:off x="2312950" y="661694"/>
            <a:ext cx="7481542" cy="1311505"/>
          </a:xfrm>
          <a:prstGeom prst="rect">
            <a:avLst/>
          </a:prstGeom>
        </p:spPr>
      </p:pic>
      <p:pic>
        <p:nvPicPr>
          <p:cNvPr id="19" name="Picture 18">
            <a:extLst>
              <a:ext uri="{FF2B5EF4-FFF2-40B4-BE49-F238E27FC236}">
                <a16:creationId xmlns:a16="http://schemas.microsoft.com/office/drawing/2014/main" id="{F4FB49EB-BC59-40B6-29FF-DDFF32D241B5}"/>
              </a:ext>
            </a:extLst>
          </p:cNvPr>
          <p:cNvPicPr>
            <a:picLocks noChangeAspect="1"/>
          </p:cNvPicPr>
          <p:nvPr/>
        </p:nvPicPr>
        <p:blipFill>
          <a:blip r:embed="rId7"/>
          <a:stretch>
            <a:fillRect/>
          </a:stretch>
        </p:blipFill>
        <p:spPr>
          <a:xfrm>
            <a:off x="8932803" y="1686142"/>
            <a:ext cx="736994" cy="294105"/>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22496A29-C2A3-67B6-60CC-409E09A90E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2961" y="5155197"/>
            <a:ext cx="6522903" cy="1531955"/>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D235A6EB-E65C-BBED-E4CF-748D2D0508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7931" y="6244090"/>
            <a:ext cx="2013637" cy="297095"/>
          </a:xfrm>
          <a:prstGeom prst="rect">
            <a:avLst/>
          </a:prstGeom>
        </p:spPr>
      </p:pic>
    </p:spTree>
    <p:extLst>
      <p:ext uri="{BB962C8B-B14F-4D97-AF65-F5344CB8AC3E}">
        <p14:creationId xmlns:p14="http://schemas.microsoft.com/office/powerpoint/2010/main" val="1455273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6"/>
          <p:cNvSpPr txBox="1">
            <a:spLocks noGrp="1"/>
          </p:cNvSpPr>
          <p:nvPr>
            <p:ph type="title"/>
          </p:nvPr>
        </p:nvSpPr>
        <p:spPr>
          <a:xfrm>
            <a:off x="441234" y="478759"/>
            <a:ext cx="10512862" cy="1325218"/>
          </a:xfrm>
          <a:prstGeom prst="rect">
            <a:avLst/>
          </a:prstGeom>
          <a:noFill/>
          <a:ln>
            <a:noFill/>
          </a:ln>
        </p:spPr>
        <p:txBody>
          <a:bodyPr spcFirstLastPara="1" wrap="square" lIns="91425" tIns="45700" rIns="91425" bIns="45700" anchor="b" anchorCtr="0">
            <a:normAutofit/>
          </a:bodyPr>
          <a:lstStyle/>
          <a:p>
            <a:pPr>
              <a:buSzPct val="100000"/>
            </a:pPr>
            <a:r>
              <a:rPr lang="en-US"/>
              <a:t>How can we support you in becoming more resilient to climate hazards?</a:t>
            </a:r>
            <a:endParaRPr/>
          </a:p>
        </p:txBody>
      </p:sp>
      <p:sp>
        <p:nvSpPr>
          <p:cNvPr id="590" name="Google Shape;590;p46"/>
          <p:cNvSpPr txBox="1">
            <a:spLocks noGrp="1"/>
          </p:cNvSpPr>
          <p:nvPr>
            <p:ph type="body" idx="1"/>
          </p:nvPr>
        </p:nvSpPr>
        <p:spPr>
          <a:xfrm>
            <a:off x="7533134" y="2057400"/>
            <a:ext cx="3802913" cy="3659232"/>
          </a:xfrm>
          <a:prstGeom prst="rect">
            <a:avLst/>
          </a:prstGeom>
          <a:noFill/>
          <a:ln>
            <a:noFill/>
          </a:ln>
        </p:spPr>
        <p:txBody>
          <a:bodyPr spcFirstLastPara="1" wrap="square" lIns="91425" tIns="45700" rIns="91425" bIns="45700" anchor="ctr" anchorCtr="0">
            <a:normAutofit/>
          </a:bodyPr>
          <a:lstStyle/>
          <a:p>
            <a:pPr marL="274320" lvl="0" indent="-228600" algn="l" rtl="0">
              <a:lnSpc>
                <a:spcPct val="90000"/>
              </a:lnSpc>
              <a:spcBef>
                <a:spcPts val="0"/>
              </a:spcBef>
              <a:spcAft>
                <a:spcPts val="0"/>
              </a:spcAft>
              <a:buSzPts val="1720"/>
              <a:buChar char="•"/>
            </a:pPr>
            <a:r>
              <a:rPr lang="en-US" sz="2150"/>
              <a:t>What do you need before, during, and after climate events?</a:t>
            </a:r>
            <a:endParaRPr/>
          </a:p>
          <a:p>
            <a:pPr marL="274320" lvl="0" indent="-228600" algn="l" rtl="0">
              <a:lnSpc>
                <a:spcPct val="90000"/>
              </a:lnSpc>
              <a:spcBef>
                <a:spcPts val="1800"/>
              </a:spcBef>
              <a:spcAft>
                <a:spcPts val="0"/>
              </a:spcAft>
              <a:buSzPts val="1720"/>
              <a:buChar char="•"/>
            </a:pPr>
            <a:r>
              <a:rPr lang="en-US" sz="2150"/>
              <a:t>How do you want to receive info?</a:t>
            </a:r>
          </a:p>
          <a:p>
            <a:pPr marL="274320" indent="-228600">
              <a:buSzPts val="1720"/>
            </a:pPr>
            <a:r>
              <a:rPr lang="en-US" sz="2150"/>
              <a:t>What kinds of trainings do you want, and where?</a:t>
            </a:r>
            <a:endParaRPr lang="en-US"/>
          </a:p>
          <a:p>
            <a:pPr marL="274320" lvl="0" indent="-228600" algn="l" rtl="0">
              <a:lnSpc>
                <a:spcPct val="90000"/>
              </a:lnSpc>
              <a:spcBef>
                <a:spcPts val="1800"/>
              </a:spcBef>
              <a:spcAft>
                <a:spcPts val="0"/>
              </a:spcAft>
              <a:buClr>
                <a:srgbClr val="595959"/>
              </a:buClr>
              <a:buSzPts val="1720"/>
              <a:buChar char="•"/>
            </a:pPr>
            <a:r>
              <a:rPr lang="en-US" sz="2150"/>
              <a:t>What questions do you have?</a:t>
            </a:r>
            <a:endParaRPr/>
          </a:p>
        </p:txBody>
      </p:sp>
      <p:sp>
        <p:nvSpPr>
          <p:cNvPr id="593" name="Google Shape;593;p46"/>
          <p:cNvSpPr txBox="1">
            <a:spLocks noGrp="1"/>
          </p:cNvSpPr>
          <p:nvPr>
            <p:ph type="sldNum" idx="12"/>
          </p:nvPr>
        </p:nvSpPr>
        <p:spPr>
          <a:xfrm>
            <a:off x="10966375" y="6540372"/>
            <a:ext cx="1219201" cy="27304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2" name="TextBox 1">
            <a:extLst>
              <a:ext uri="{FF2B5EF4-FFF2-40B4-BE49-F238E27FC236}">
                <a16:creationId xmlns:a16="http://schemas.microsoft.com/office/drawing/2014/main" id="{4CB1904A-0A3A-4D22-9E55-38B4F1E528DD}"/>
              </a:ext>
            </a:extLst>
          </p:cNvPr>
          <p:cNvSpPr txBox="1"/>
          <p:nvPr/>
        </p:nvSpPr>
        <p:spPr>
          <a:xfrm>
            <a:off x="452116" y="6040687"/>
            <a:ext cx="2890924" cy="338554"/>
          </a:xfrm>
          <a:prstGeom prst="rect">
            <a:avLst/>
          </a:prstGeom>
          <a:noFill/>
        </p:spPr>
        <p:txBody>
          <a:bodyPr wrap="square" rtlCol="0">
            <a:spAutoFit/>
          </a:bodyPr>
          <a:lstStyle/>
          <a:p>
            <a:pPr algn="ctr"/>
            <a:r>
              <a:rPr lang="en-US" sz="1600" b="1" dirty="0">
                <a:solidFill>
                  <a:schemeClr val="tx1"/>
                </a:solidFill>
              </a:rPr>
              <a:t>Young girl using an inhaler</a:t>
            </a:r>
          </a:p>
        </p:txBody>
      </p:sp>
      <p:pic>
        <p:nvPicPr>
          <p:cNvPr id="3" name="Picture 2" descr="A child using an inhaler&#10;&#10;Description automatically generated">
            <a:extLst>
              <a:ext uri="{FF2B5EF4-FFF2-40B4-BE49-F238E27FC236}">
                <a16:creationId xmlns:a16="http://schemas.microsoft.com/office/drawing/2014/main" id="{53D02532-4C99-91FC-064C-2AA1EBFB3619}"/>
              </a:ext>
            </a:extLst>
          </p:cNvPr>
          <p:cNvPicPr>
            <a:picLocks noChangeAspect="1"/>
          </p:cNvPicPr>
          <p:nvPr/>
        </p:nvPicPr>
        <p:blipFill>
          <a:blip r:embed="rId3"/>
          <a:stretch>
            <a:fillRect/>
          </a:stretch>
        </p:blipFill>
        <p:spPr>
          <a:xfrm>
            <a:off x="694137" y="2411863"/>
            <a:ext cx="2648903" cy="3429000"/>
          </a:xfrm>
          <a:prstGeom prst="rect">
            <a:avLst/>
          </a:prstGeom>
        </p:spPr>
      </p:pic>
      <p:pic>
        <p:nvPicPr>
          <p:cNvPr id="4" name="Picture 3" descr="A person drinking water from a bottle&#10;&#10;Description automatically generated">
            <a:extLst>
              <a:ext uri="{FF2B5EF4-FFF2-40B4-BE49-F238E27FC236}">
                <a16:creationId xmlns:a16="http://schemas.microsoft.com/office/drawing/2014/main" id="{C7FEF5B1-713D-B4E4-3F5F-1D0C7FAE51EE}"/>
              </a:ext>
            </a:extLst>
          </p:cNvPr>
          <p:cNvPicPr>
            <a:picLocks noChangeAspect="1"/>
          </p:cNvPicPr>
          <p:nvPr/>
        </p:nvPicPr>
        <p:blipFill>
          <a:blip r:embed="rId4"/>
          <a:stretch>
            <a:fillRect/>
          </a:stretch>
        </p:blipFill>
        <p:spPr>
          <a:xfrm>
            <a:off x="4113636" y="2411865"/>
            <a:ext cx="2648901" cy="3428998"/>
          </a:xfrm>
          <a:prstGeom prst="rect">
            <a:avLst/>
          </a:prstGeom>
        </p:spPr>
      </p:pic>
      <p:sp>
        <p:nvSpPr>
          <p:cNvPr id="5" name="TextBox 4">
            <a:extLst>
              <a:ext uri="{FF2B5EF4-FFF2-40B4-BE49-F238E27FC236}">
                <a16:creationId xmlns:a16="http://schemas.microsoft.com/office/drawing/2014/main" id="{7512F21A-A87F-8EC0-B3CB-FA78D12E9EF4}"/>
              </a:ext>
            </a:extLst>
          </p:cNvPr>
          <p:cNvSpPr txBox="1"/>
          <p:nvPr/>
        </p:nvSpPr>
        <p:spPr>
          <a:xfrm>
            <a:off x="3871613" y="6055147"/>
            <a:ext cx="2890924" cy="584775"/>
          </a:xfrm>
          <a:prstGeom prst="rect">
            <a:avLst/>
          </a:prstGeom>
          <a:noFill/>
        </p:spPr>
        <p:txBody>
          <a:bodyPr wrap="square" rtlCol="0">
            <a:spAutoFit/>
          </a:bodyPr>
          <a:lstStyle/>
          <a:p>
            <a:pPr algn="ctr"/>
            <a:r>
              <a:rPr lang="en-US" sz="1600" b="1" dirty="0">
                <a:solidFill>
                  <a:schemeClr val="tx1"/>
                </a:solidFill>
              </a:rPr>
              <a:t>Older man sweating from heat and drinking water</a:t>
            </a:r>
          </a:p>
        </p:txBody>
      </p:sp>
    </p:spTree>
    <p:extLst>
      <p:ext uri="{BB962C8B-B14F-4D97-AF65-F5344CB8AC3E}">
        <p14:creationId xmlns:p14="http://schemas.microsoft.com/office/powerpoint/2010/main" val="3990404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143BB7-BE82-4796-AEFA-24F9C74FDDB1}"/>
              </a:ext>
            </a:extLst>
          </p:cNvPr>
          <p:cNvPicPr>
            <a:picLocks noChangeAspect="1"/>
          </p:cNvPicPr>
          <p:nvPr/>
        </p:nvPicPr>
        <p:blipFill rotWithShape="1">
          <a:blip r:embed="rId3"/>
          <a:srcRect l="22895" r="2" b="2"/>
          <a:stretch/>
        </p:blipFill>
        <p:spPr>
          <a:xfrm>
            <a:off x="4040852" y="903"/>
            <a:ext cx="8147973" cy="6856204"/>
          </a:xfrm>
          <a:prstGeom prst="rect">
            <a:avLst/>
          </a:prstGeom>
        </p:spPr>
      </p:pic>
      <p:sp>
        <p:nvSpPr>
          <p:cNvPr id="2" name="Title 1"/>
          <p:cNvSpPr>
            <a:spLocks noGrp="1"/>
          </p:cNvSpPr>
          <p:nvPr>
            <p:ph type="ctrTitle"/>
          </p:nvPr>
        </p:nvSpPr>
        <p:spPr>
          <a:xfrm>
            <a:off x="186180" y="1158240"/>
            <a:ext cx="4022312" cy="3203300"/>
          </a:xfrm>
        </p:spPr>
        <p:txBody>
          <a:bodyPr anchor="b">
            <a:normAutofit/>
          </a:bodyPr>
          <a:lstStyle/>
          <a:p>
            <a:pPr algn="l"/>
            <a:r>
              <a:rPr lang="en-US" sz="4799" dirty="0"/>
              <a:t>What questions do you have?</a:t>
            </a:r>
          </a:p>
        </p:txBody>
      </p:sp>
    </p:spTree>
    <p:extLst>
      <p:ext uri="{BB962C8B-B14F-4D97-AF65-F5344CB8AC3E}">
        <p14:creationId xmlns:p14="http://schemas.microsoft.com/office/powerpoint/2010/main" val="1198469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3008-F440-48FB-8741-506FAA33C436}"/>
              </a:ext>
            </a:extLst>
          </p:cNvPr>
          <p:cNvSpPr>
            <a:spLocks noGrp="1"/>
          </p:cNvSpPr>
          <p:nvPr>
            <p:ph type="ctrTitle"/>
          </p:nvPr>
        </p:nvSpPr>
        <p:spPr>
          <a:xfrm>
            <a:off x="1777102" y="4942188"/>
            <a:ext cx="8634620" cy="1017719"/>
          </a:xfrm>
        </p:spPr>
        <p:txBody>
          <a:bodyPr anchor="t">
            <a:normAutofit fontScale="90000"/>
          </a:bodyPr>
          <a:lstStyle/>
          <a:p>
            <a:r>
              <a:rPr lang="en-US" sz="4899" i="1" kern="0" dirty="0">
                <a:solidFill>
                  <a:srgbClr val="0070C0"/>
                </a:solidFill>
                <a:latin typeface="+mn-lt"/>
              </a:rPr>
              <a:t>Thank you</a:t>
            </a:r>
            <a:br>
              <a:rPr lang="en-US" sz="4899" kern="0" dirty="0">
                <a:solidFill>
                  <a:srgbClr val="0070C0"/>
                </a:solidFill>
                <a:latin typeface="+mn-lt"/>
              </a:rPr>
            </a:br>
            <a:r>
              <a:rPr lang="en-US" sz="4899" kern="0" dirty="0">
                <a:solidFill>
                  <a:srgbClr val="0070C0"/>
                </a:solidFill>
                <a:latin typeface="+mn-lt"/>
              </a:rPr>
              <a:t>For helping us build a more resilient community!</a:t>
            </a:r>
            <a:br>
              <a:rPr lang="en-US" sz="2299" kern="0" dirty="0"/>
            </a:br>
            <a:endParaRPr lang="en-US" sz="2299" dirty="0"/>
          </a:p>
        </p:txBody>
      </p:sp>
      <p:sp>
        <p:nvSpPr>
          <p:cNvPr id="5" name="Title 3"/>
          <p:cNvSpPr txBox="1">
            <a:spLocks/>
          </p:cNvSpPr>
          <p:nvPr/>
        </p:nvSpPr>
        <p:spPr>
          <a:xfrm>
            <a:off x="1523604" y="3321872"/>
            <a:ext cx="9141618" cy="2249695"/>
          </a:xfrm>
          <a:prstGeom prst="rect">
            <a:avLst/>
          </a:prstGeom>
        </p:spPr>
        <p:txBody>
          <a:bodyPr/>
          <a:lstStyle>
            <a:lvl1pPr algn="ctr" rtl="0" eaLnBrk="1" fontAlgn="base" hangingPunct="1">
              <a:spcBef>
                <a:spcPct val="0"/>
              </a:spcBef>
              <a:spcAft>
                <a:spcPct val="0"/>
              </a:spcAft>
              <a:defRPr sz="4693" b="1">
                <a:solidFill>
                  <a:srgbClr val="00738C"/>
                </a:solidFill>
                <a:latin typeface="+mj-lt"/>
                <a:ea typeface="+mj-ea"/>
                <a:cs typeface="+mj-cs"/>
              </a:defRPr>
            </a:lvl1pPr>
            <a:lvl2pPr algn="ctr" rtl="0" eaLnBrk="1" fontAlgn="base" hangingPunct="1">
              <a:spcBef>
                <a:spcPct val="0"/>
              </a:spcBef>
              <a:spcAft>
                <a:spcPct val="0"/>
              </a:spcAft>
              <a:defRPr sz="4693" b="1">
                <a:solidFill>
                  <a:srgbClr val="00738C"/>
                </a:solidFill>
                <a:latin typeface="Arial" charset="0"/>
              </a:defRPr>
            </a:lvl2pPr>
            <a:lvl3pPr algn="ctr" rtl="0" eaLnBrk="1" fontAlgn="base" hangingPunct="1">
              <a:spcBef>
                <a:spcPct val="0"/>
              </a:spcBef>
              <a:spcAft>
                <a:spcPct val="0"/>
              </a:spcAft>
              <a:defRPr sz="4693" b="1">
                <a:solidFill>
                  <a:srgbClr val="00738C"/>
                </a:solidFill>
                <a:latin typeface="Arial" charset="0"/>
              </a:defRPr>
            </a:lvl3pPr>
            <a:lvl4pPr algn="ctr" rtl="0" eaLnBrk="1" fontAlgn="base" hangingPunct="1">
              <a:spcBef>
                <a:spcPct val="0"/>
              </a:spcBef>
              <a:spcAft>
                <a:spcPct val="0"/>
              </a:spcAft>
              <a:defRPr sz="4693" b="1">
                <a:solidFill>
                  <a:srgbClr val="00738C"/>
                </a:solidFill>
                <a:latin typeface="Arial" charset="0"/>
              </a:defRPr>
            </a:lvl4pPr>
            <a:lvl5pPr algn="ctr" rtl="0" eaLnBrk="1" fontAlgn="base" hangingPunct="1">
              <a:spcBef>
                <a:spcPct val="0"/>
              </a:spcBef>
              <a:spcAft>
                <a:spcPct val="0"/>
              </a:spcAft>
              <a:defRPr sz="4693" b="1">
                <a:solidFill>
                  <a:srgbClr val="00738C"/>
                </a:solidFill>
                <a:latin typeface="Arial" charset="0"/>
              </a:defRPr>
            </a:lvl5pPr>
            <a:lvl6pPr marL="487661" algn="ctr" rtl="0" eaLnBrk="1" fontAlgn="base" hangingPunct="1">
              <a:spcBef>
                <a:spcPct val="0"/>
              </a:spcBef>
              <a:spcAft>
                <a:spcPct val="0"/>
              </a:spcAft>
              <a:defRPr sz="4693" b="1">
                <a:solidFill>
                  <a:srgbClr val="00738C"/>
                </a:solidFill>
                <a:latin typeface="Arial" charset="0"/>
              </a:defRPr>
            </a:lvl6pPr>
            <a:lvl7pPr marL="975321" algn="ctr" rtl="0" eaLnBrk="1" fontAlgn="base" hangingPunct="1">
              <a:spcBef>
                <a:spcPct val="0"/>
              </a:spcBef>
              <a:spcAft>
                <a:spcPct val="0"/>
              </a:spcAft>
              <a:defRPr sz="4693" b="1">
                <a:solidFill>
                  <a:srgbClr val="00738C"/>
                </a:solidFill>
                <a:latin typeface="Arial" charset="0"/>
              </a:defRPr>
            </a:lvl7pPr>
            <a:lvl8pPr marL="1462982" algn="ctr" rtl="0" eaLnBrk="1" fontAlgn="base" hangingPunct="1">
              <a:spcBef>
                <a:spcPct val="0"/>
              </a:spcBef>
              <a:spcAft>
                <a:spcPct val="0"/>
              </a:spcAft>
              <a:defRPr sz="4693" b="1">
                <a:solidFill>
                  <a:srgbClr val="00738C"/>
                </a:solidFill>
                <a:latin typeface="Arial" charset="0"/>
              </a:defRPr>
            </a:lvl8pPr>
            <a:lvl9pPr marL="1950641" algn="ctr" rtl="0" eaLnBrk="1" fontAlgn="base" hangingPunct="1">
              <a:spcBef>
                <a:spcPct val="0"/>
              </a:spcBef>
              <a:spcAft>
                <a:spcPct val="0"/>
              </a:spcAft>
              <a:defRPr sz="4693" b="1">
                <a:solidFill>
                  <a:srgbClr val="00738C"/>
                </a:solidFill>
                <a:latin typeface="Arial" charset="0"/>
              </a:defRPr>
            </a:lvl9pPr>
          </a:lstStyle>
          <a:p>
            <a:pPr>
              <a:spcAft>
                <a:spcPts val="600"/>
              </a:spcAft>
            </a:pPr>
            <a:br>
              <a:rPr lang="en-US" sz="4218" kern="0"/>
            </a:br>
            <a:endParaRPr lang="en-US" sz="4000" kern="0"/>
          </a:p>
        </p:txBody>
      </p:sp>
      <p:sp>
        <p:nvSpPr>
          <p:cNvPr id="6" name="Subtitle 6"/>
          <p:cNvSpPr txBox="1">
            <a:spLocks/>
          </p:cNvSpPr>
          <p:nvPr/>
        </p:nvSpPr>
        <p:spPr>
          <a:xfrm>
            <a:off x="2486605" y="5330529"/>
            <a:ext cx="7215614" cy="1017719"/>
          </a:xfrm>
          <a:prstGeom prst="rect">
            <a:avLst/>
          </a:prstGeom>
        </p:spPr>
        <p:txBody>
          <a:bodyPr/>
          <a:lstStyle>
            <a:lvl1pPr marL="365744" indent="-365744" algn="l" rtl="0" eaLnBrk="1" fontAlgn="base" hangingPunct="1">
              <a:spcBef>
                <a:spcPct val="20000"/>
              </a:spcBef>
              <a:spcAft>
                <a:spcPct val="0"/>
              </a:spcAft>
              <a:buClr>
                <a:srgbClr val="4D8830"/>
              </a:buClr>
              <a:buFont typeface="Wingdings" pitchFamily="2" charset="2"/>
              <a:buChar char="§"/>
              <a:defRPr sz="3413">
                <a:solidFill>
                  <a:schemeClr val="tx1"/>
                </a:solidFill>
                <a:latin typeface="+mn-lt"/>
                <a:ea typeface="+mn-ea"/>
                <a:cs typeface="+mn-cs"/>
              </a:defRPr>
            </a:lvl1pPr>
            <a:lvl2pPr marL="792448" indent="-304789" algn="l" rtl="0" eaLnBrk="1" fontAlgn="base" hangingPunct="1">
              <a:spcBef>
                <a:spcPct val="20000"/>
              </a:spcBef>
              <a:spcAft>
                <a:spcPct val="0"/>
              </a:spcAft>
              <a:buClr>
                <a:srgbClr val="4D8830"/>
              </a:buClr>
              <a:buFont typeface="Arial" charset="0"/>
              <a:buChar char="▫"/>
              <a:defRPr sz="2987">
                <a:solidFill>
                  <a:schemeClr val="tx1"/>
                </a:solidFill>
                <a:latin typeface="+mn-lt"/>
              </a:defRPr>
            </a:lvl2pPr>
            <a:lvl3pPr marL="1219150" indent="-243831" algn="l" rtl="0" eaLnBrk="1" fontAlgn="base" hangingPunct="1">
              <a:spcBef>
                <a:spcPct val="20000"/>
              </a:spcBef>
              <a:spcAft>
                <a:spcPct val="0"/>
              </a:spcAft>
              <a:buClr>
                <a:srgbClr val="4D8830"/>
              </a:buClr>
              <a:buFont typeface="Arial" charset="0"/>
              <a:buChar char="−"/>
              <a:defRPr sz="2560">
                <a:solidFill>
                  <a:schemeClr val="tx1"/>
                </a:solidFill>
                <a:latin typeface="+mn-lt"/>
              </a:defRPr>
            </a:lvl3pPr>
            <a:lvl4pPr marL="1706811" indent="-243831" algn="l" rtl="0" eaLnBrk="1" fontAlgn="base" hangingPunct="1">
              <a:spcBef>
                <a:spcPct val="20000"/>
              </a:spcBef>
              <a:spcAft>
                <a:spcPct val="0"/>
              </a:spcAft>
              <a:buClr>
                <a:srgbClr val="4D8830"/>
              </a:buClr>
              <a:buChar char="•"/>
              <a:defRPr sz="2133">
                <a:solidFill>
                  <a:schemeClr val="tx1"/>
                </a:solidFill>
                <a:latin typeface="+mn-lt"/>
              </a:defRPr>
            </a:lvl4pPr>
            <a:lvl5pPr marL="219447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5pPr>
            <a:lvl6pPr marL="268213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6pPr>
            <a:lvl7pPr marL="316979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7pPr>
            <a:lvl8pPr marL="365745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8pPr>
            <a:lvl9pPr marL="414511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9pPr>
          </a:lstStyle>
          <a:p>
            <a:pPr marL="0" indent="0" algn="ctr">
              <a:buNone/>
            </a:pPr>
            <a:endParaRPr lang="en-US" sz="2399" kern="0">
              <a:solidFill>
                <a:srgbClr val="00738C"/>
              </a:solidFill>
            </a:endParaRPr>
          </a:p>
        </p:txBody>
      </p:sp>
      <p:pic>
        <p:nvPicPr>
          <p:cNvPr id="4" name="Picture 3">
            <a:extLst>
              <a:ext uri="{FF2B5EF4-FFF2-40B4-BE49-F238E27FC236}">
                <a16:creationId xmlns:a16="http://schemas.microsoft.com/office/drawing/2014/main" id="{74E96187-C4B0-F536-D317-16D0B94FD99C}"/>
              </a:ext>
            </a:extLst>
          </p:cNvPr>
          <p:cNvPicPr>
            <a:picLocks noChangeAspect="1"/>
          </p:cNvPicPr>
          <p:nvPr/>
        </p:nvPicPr>
        <p:blipFill rotWithShape="1">
          <a:blip r:embed="rId3">
            <a:extLst>
              <a:ext uri="{28A0092B-C50C-407E-A947-70E740481C1C}">
                <a14:useLocalDpi xmlns:a14="http://schemas.microsoft.com/office/drawing/2010/main" val="0"/>
              </a:ext>
            </a:extLst>
          </a:blip>
          <a:srcRect l="23937" r="1085" b="3"/>
          <a:stretch/>
        </p:blipFill>
        <p:spPr>
          <a:xfrm>
            <a:off x="1488561" y="1038940"/>
            <a:ext cx="2282337"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1" name="Picture 10" descr="A sign on a window&#10;&#10;Description automatically generated with medium confidence">
            <a:extLst>
              <a:ext uri="{FF2B5EF4-FFF2-40B4-BE49-F238E27FC236}">
                <a16:creationId xmlns:a16="http://schemas.microsoft.com/office/drawing/2014/main" id="{34E3BC15-0172-B733-4DFD-77D2ACBB38EF}"/>
              </a:ext>
            </a:extLst>
          </p:cNvPr>
          <p:cNvPicPr>
            <a:picLocks noChangeAspect="1"/>
          </p:cNvPicPr>
          <p:nvPr/>
        </p:nvPicPr>
        <p:blipFill rotWithShape="1">
          <a:blip r:embed="rId4">
            <a:extLst>
              <a:ext uri="{28A0092B-C50C-407E-A947-70E740481C1C}">
                <a14:useLocalDpi xmlns:a14="http://schemas.microsoft.com/office/drawing/2010/main" val="0"/>
              </a:ext>
            </a:extLst>
          </a:blip>
          <a:srcRect l="15715" r="17550" b="-4"/>
          <a:stretch/>
        </p:blipFill>
        <p:spPr>
          <a:xfrm>
            <a:off x="4953243" y="1043589"/>
            <a:ext cx="2282338"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5" name="Picture 14">
            <a:extLst>
              <a:ext uri="{FF2B5EF4-FFF2-40B4-BE49-F238E27FC236}">
                <a16:creationId xmlns:a16="http://schemas.microsoft.com/office/drawing/2014/main" id="{49BA4B95-3359-DB00-1699-2F8610BF08A8}"/>
              </a:ext>
            </a:extLst>
          </p:cNvPr>
          <p:cNvPicPr>
            <a:picLocks noChangeAspect="1"/>
          </p:cNvPicPr>
          <p:nvPr/>
        </p:nvPicPr>
        <p:blipFill rotWithShape="1">
          <a:blip r:embed="rId5">
            <a:extLst>
              <a:ext uri="{28A0092B-C50C-407E-A947-70E740481C1C}">
                <a14:useLocalDpi xmlns:a14="http://schemas.microsoft.com/office/drawing/2010/main" val="0"/>
              </a:ext>
            </a:extLst>
          </a:blip>
          <a:srcRect l="22415" r="4104" b="-1"/>
          <a:stretch/>
        </p:blipFill>
        <p:spPr>
          <a:xfrm>
            <a:off x="8561050" y="1038940"/>
            <a:ext cx="2282338"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3" name="TextBox 1">
            <a:extLst>
              <a:ext uri="{FF2B5EF4-FFF2-40B4-BE49-F238E27FC236}">
                <a16:creationId xmlns:a16="http://schemas.microsoft.com/office/drawing/2014/main" id="{AAF9BB72-052F-1385-5608-B69F309C4203}"/>
              </a:ext>
            </a:extLst>
          </p:cNvPr>
          <p:cNvSpPr txBox="1"/>
          <p:nvPr/>
        </p:nvSpPr>
        <p:spPr>
          <a:xfrm>
            <a:off x="1523603" y="3554435"/>
            <a:ext cx="228233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Bay bridge in the background of a man with mask on and orange skies</a:t>
            </a:r>
          </a:p>
        </p:txBody>
      </p:sp>
      <p:sp>
        <p:nvSpPr>
          <p:cNvPr id="7" name="TextBox 1">
            <a:extLst>
              <a:ext uri="{FF2B5EF4-FFF2-40B4-BE49-F238E27FC236}">
                <a16:creationId xmlns:a16="http://schemas.microsoft.com/office/drawing/2014/main" id="{ECE8A4B1-0E88-C83E-A2CF-6FF25250BF94}"/>
              </a:ext>
            </a:extLst>
          </p:cNvPr>
          <p:cNvSpPr txBox="1"/>
          <p:nvPr/>
        </p:nvSpPr>
        <p:spPr>
          <a:xfrm flipH="1">
            <a:off x="4953243" y="3539219"/>
            <a:ext cx="2282338"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on door that reads “store closed, no electricity, will open as soon as possible”</a:t>
            </a:r>
          </a:p>
        </p:txBody>
      </p:sp>
      <p:sp>
        <p:nvSpPr>
          <p:cNvPr id="8" name="TextBox 1">
            <a:extLst>
              <a:ext uri="{FF2B5EF4-FFF2-40B4-BE49-F238E27FC236}">
                <a16:creationId xmlns:a16="http://schemas.microsoft.com/office/drawing/2014/main" id="{D66F4461-41EE-2CFB-948A-67AF02EA4D23}"/>
              </a:ext>
            </a:extLst>
          </p:cNvPr>
          <p:cNvSpPr txBox="1"/>
          <p:nvPr/>
        </p:nvSpPr>
        <p:spPr>
          <a:xfrm>
            <a:off x="8561050" y="3536129"/>
            <a:ext cx="2282338"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outside of a building announcing “cooling center”</a:t>
            </a:r>
          </a:p>
        </p:txBody>
      </p:sp>
    </p:spTree>
    <p:extLst>
      <p:ext uri="{BB962C8B-B14F-4D97-AF65-F5344CB8AC3E}">
        <p14:creationId xmlns:p14="http://schemas.microsoft.com/office/powerpoint/2010/main" val="2217980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sorted-title book lot placed on white wooden shelf">
            <a:extLst>
              <a:ext uri="{FF2B5EF4-FFF2-40B4-BE49-F238E27FC236}">
                <a16:creationId xmlns:a16="http://schemas.microsoft.com/office/drawing/2014/main" id="{17F9B281-C6E2-806A-01F3-F1885FD5FC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44"/>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864F019-2EE5-377D-DC67-06190060299B}"/>
              </a:ext>
            </a:extLst>
          </p:cNvPr>
          <p:cNvSpPr/>
          <p:nvPr/>
        </p:nvSpPr>
        <p:spPr>
          <a:xfrm>
            <a:off x="4532311" y="3032202"/>
            <a:ext cx="3124200" cy="793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D3E3D-5A50-F87F-FF2C-8977F1E47265}"/>
              </a:ext>
            </a:extLst>
          </p:cNvPr>
          <p:cNvSpPr>
            <a:spLocks noGrp="1"/>
          </p:cNvSpPr>
          <p:nvPr>
            <p:ph type="title"/>
          </p:nvPr>
        </p:nvSpPr>
        <p:spPr>
          <a:xfrm>
            <a:off x="1751010" y="2743756"/>
            <a:ext cx="8686801" cy="1066800"/>
          </a:xfrm>
        </p:spPr>
        <p:txBody>
          <a:bodyPr/>
          <a:lstStyle/>
          <a:p>
            <a:pPr algn="ctr"/>
            <a:r>
              <a:rPr lang="en-US"/>
              <a:t>Resources</a:t>
            </a:r>
          </a:p>
        </p:txBody>
      </p:sp>
      <p:sp>
        <p:nvSpPr>
          <p:cNvPr id="5" name="TextBox 4">
            <a:extLst>
              <a:ext uri="{FF2B5EF4-FFF2-40B4-BE49-F238E27FC236}">
                <a16:creationId xmlns:a16="http://schemas.microsoft.com/office/drawing/2014/main" id="{602926C1-5BBC-DF90-8C35-3F6171C3AA13}"/>
              </a:ext>
            </a:extLst>
          </p:cNvPr>
          <p:cNvSpPr txBox="1"/>
          <p:nvPr/>
        </p:nvSpPr>
        <p:spPr>
          <a:xfrm>
            <a:off x="127949" y="6496289"/>
            <a:ext cx="11932921" cy="246221"/>
          </a:xfrm>
          <a:prstGeom prst="rect">
            <a:avLst/>
          </a:prstGeom>
          <a:noFill/>
        </p:spPr>
        <p:txBody>
          <a:bodyPr wrap="square" rtlCol="0">
            <a:spAutoFit/>
          </a:bodyPr>
          <a:lstStyle/>
          <a:p>
            <a:r>
              <a:rPr lang="en-US" sz="1000"/>
              <a:t>Photo by Nick Fewings on </a:t>
            </a:r>
            <a:r>
              <a:rPr lang="en-US" sz="1000" err="1"/>
              <a:t>Unsplash</a:t>
            </a:r>
            <a:r>
              <a:rPr lang="en-US" sz="1000"/>
              <a:t>: </a:t>
            </a:r>
            <a:r>
              <a:rPr lang="en-US" sz="1000">
                <a:hlinkClick r:id="rId4">
                  <a:extLst>
                    <a:ext uri="{A12FA001-AC4F-418D-AE19-62706E023703}">
                      <ahyp:hlinkClr xmlns:ahyp="http://schemas.microsoft.com/office/drawing/2018/hyperlinkcolor" val="tx"/>
                    </a:ext>
                  </a:extLst>
                </a:hlinkClick>
              </a:rPr>
              <a:t>Assorted-title book lot placed on white wooden shelf photo – Free Reading Image on </a:t>
            </a:r>
            <a:r>
              <a:rPr lang="en-US" sz="1000" err="1">
                <a:hlinkClick r:id="rId4">
                  <a:extLst>
                    <a:ext uri="{A12FA001-AC4F-418D-AE19-62706E023703}">
                      <ahyp:hlinkClr xmlns:ahyp="http://schemas.microsoft.com/office/drawing/2018/hyperlinkcolor" val="tx"/>
                    </a:ext>
                  </a:extLst>
                </a:hlinkClick>
              </a:rPr>
              <a:t>Unsplash</a:t>
            </a:r>
            <a:r>
              <a:rPr lang="en-US" sz="1000"/>
              <a:t> </a:t>
            </a:r>
          </a:p>
        </p:txBody>
      </p:sp>
    </p:spTree>
    <p:extLst>
      <p:ext uri="{BB962C8B-B14F-4D97-AF65-F5344CB8AC3E}">
        <p14:creationId xmlns:p14="http://schemas.microsoft.com/office/powerpoint/2010/main" val="3388209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dirty="0"/>
              <a:t>Preparedness Resources</a:t>
            </a:r>
          </a:p>
        </p:txBody>
      </p:sp>
      <p:sp>
        <p:nvSpPr>
          <p:cNvPr id="8" name="Content Placeholder 2">
            <a:extLst>
              <a:ext uri="{FF2B5EF4-FFF2-40B4-BE49-F238E27FC236}">
                <a16:creationId xmlns:a16="http://schemas.microsoft.com/office/drawing/2014/main" id="{21F31AA0-1A35-CFBA-A206-4B9C0E30E88A}"/>
              </a:ext>
            </a:extLst>
          </p:cNvPr>
          <p:cNvSpPr txBox="1">
            <a:spLocks/>
          </p:cNvSpPr>
          <p:nvPr/>
        </p:nvSpPr>
        <p:spPr>
          <a:xfrm>
            <a:off x="4964138" y="2438659"/>
            <a:ext cx="6584774" cy="3784433"/>
          </a:xfrm>
          <a:prstGeom prst="rect">
            <a:avLst/>
          </a:prstGeom>
        </p:spPr>
        <p:txBody>
          <a:bodyPr vert="horz" lIns="91440" tIns="45720" rIns="91440" bIns="45720" rtlCol="0" anchor="t">
            <a:normAutofit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32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2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4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fontAlgn="base">
              <a:spcBef>
                <a:spcPts val="0"/>
              </a:spcBef>
              <a:spcAft>
                <a:spcPts val="600"/>
              </a:spcAft>
            </a:pPr>
            <a:r>
              <a:rPr lang="en-US" sz="2000" dirty="0"/>
              <a:t>Sign up for AC Alert: </a:t>
            </a:r>
            <a:r>
              <a:rPr lang="en-US" sz="2000" dirty="0">
                <a:ea typeface="+mn-lt"/>
                <a:cs typeface="+mn-lt"/>
                <a:hlinkClick r:id="rId3"/>
              </a:rPr>
              <a:t>AC Alert - Public - Sign In (everbridge.net)</a:t>
            </a:r>
            <a:endParaRPr lang="en-US" sz="2000" dirty="0">
              <a:ea typeface="+mn-lt"/>
              <a:cs typeface="+mn-lt"/>
            </a:endParaRPr>
          </a:p>
          <a:p>
            <a:pPr lvl="1">
              <a:spcBef>
                <a:spcPts val="0"/>
              </a:spcBef>
              <a:spcAft>
                <a:spcPts val="600"/>
              </a:spcAft>
              <a:buClr>
                <a:srgbClr val="595959"/>
              </a:buClr>
            </a:pPr>
            <a:r>
              <a:rPr lang="en-US" sz="1600" dirty="0">
                <a:ea typeface="+mn-lt"/>
                <a:cs typeface="+mn-lt"/>
                <a:hlinkClick r:id="rId4"/>
              </a:rPr>
              <a:t>ACAlertSignUpFebruary19MobileApp.pdf (acgov.org)</a:t>
            </a:r>
            <a:endParaRPr lang="en-US" sz="1600" dirty="0"/>
          </a:p>
          <a:p>
            <a:pPr marL="45720" indent="0">
              <a:spcBef>
                <a:spcPts val="0"/>
              </a:spcBef>
              <a:spcAft>
                <a:spcPts val="600"/>
              </a:spcAft>
              <a:buClr>
                <a:srgbClr val="595959"/>
              </a:buClr>
              <a:buNone/>
            </a:pPr>
            <a:endParaRPr lang="en-US" sz="2000" dirty="0"/>
          </a:p>
          <a:p>
            <a:pPr>
              <a:spcBef>
                <a:spcPts val="0"/>
              </a:spcBef>
              <a:spcAft>
                <a:spcPts val="600"/>
              </a:spcAft>
              <a:buClr>
                <a:srgbClr val="595959"/>
              </a:buClr>
            </a:pPr>
            <a:r>
              <a:rPr lang="en-US" sz="2000" dirty="0">
                <a:hlinkClick r:id="rId5"/>
              </a:rPr>
              <a:t>Emergency Preparedness - Alameda County (acgov.org)</a:t>
            </a:r>
            <a:endParaRPr lang="en-US" sz="2000" dirty="0"/>
          </a:p>
          <a:p>
            <a:pPr lvl="1">
              <a:spcBef>
                <a:spcPts val="0"/>
              </a:spcBef>
              <a:spcAft>
                <a:spcPts val="600"/>
              </a:spcAft>
              <a:buClr>
                <a:srgbClr val="595959"/>
              </a:buClr>
            </a:pPr>
            <a:r>
              <a:rPr lang="en-US" sz="1600" dirty="0">
                <a:ea typeface="+mn-lt"/>
                <a:cs typeface="+mn-lt"/>
                <a:hlinkClick r:id="rId6"/>
              </a:rPr>
              <a:t>Plan Ahead for Disasters | Ready.gov</a:t>
            </a:r>
            <a:endParaRPr lang="en-US" sz="1600" dirty="0">
              <a:ea typeface="+mn-lt"/>
              <a:cs typeface="+mn-lt"/>
            </a:endParaRPr>
          </a:p>
          <a:p>
            <a:pPr>
              <a:spcBef>
                <a:spcPts val="0"/>
              </a:spcBef>
              <a:spcAft>
                <a:spcPts val="600"/>
              </a:spcAft>
              <a:buClr>
                <a:srgbClr val="595959"/>
              </a:buClr>
            </a:pPr>
            <a:r>
              <a:rPr lang="en-US" sz="2000" dirty="0">
                <a:ea typeface="+mn-lt"/>
                <a:cs typeface="+mn-lt"/>
                <a:hlinkClick r:id="rId7"/>
              </a:rPr>
              <a:t>Prepare Your Family Before, During and After a Disaster | Cal OES News</a:t>
            </a:r>
            <a:endParaRPr lang="en-US" sz="2000" dirty="0"/>
          </a:p>
          <a:p>
            <a:pPr>
              <a:spcBef>
                <a:spcPts val="0"/>
              </a:spcBef>
              <a:spcAft>
                <a:spcPts val="600"/>
              </a:spcAft>
              <a:buClr>
                <a:srgbClr val="595959"/>
              </a:buClr>
            </a:pPr>
            <a:r>
              <a:rPr lang="en-US" sz="2000" dirty="0">
                <a:ea typeface="+mn-lt"/>
                <a:cs typeface="+mn-lt"/>
                <a:hlinkClick r:id="rId8"/>
              </a:rPr>
              <a:t>Emergencies | Alameda County (acgov.org)</a:t>
            </a:r>
            <a:endParaRPr lang="en-US" sz="2000" dirty="0"/>
          </a:p>
          <a:p>
            <a:pPr>
              <a:spcBef>
                <a:spcPts val="0"/>
              </a:spcBef>
              <a:spcAft>
                <a:spcPts val="600"/>
              </a:spcAft>
              <a:buClr>
                <a:srgbClr val="595959"/>
              </a:buClr>
            </a:pPr>
            <a:r>
              <a:rPr lang="en-US" sz="2000" dirty="0" err="1">
                <a:ea typeface="+mn-lt"/>
                <a:cs typeface="+mn-lt"/>
                <a:hlinkClick r:id="rId9"/>
              </a:rPr>
              <a:t>Listos</a:t>
            </a:r>
            <a:r>
              <a:rPr lang="en-US" sz="2000" dirty="0">
                <a:ea typeface="+mn-lt"/>
                <a:cs typeface="+mn-lt"/>
                <a:hlinkClick r:id="rId9"/>
              </a:rPr>
              <a:t> California</a:t>
            </a:r>
            <a:endParaRPr lang="en-US" sz="2000" dirty="0"/>
          </a:p>
          <a:p>
            <a:pPr fontAlgn="base">
              <a:spcBef>
                <a:spcPts val="0"/>
              </a:spcBef>
              <a:spcAft>
                <a:spcPts val="600"/>
              </a:spcAft>
            </a:pPr>
            <a:r>
              <a:rPr lang="en-US" sz="2000" dirty="0" err="1">
                <a:ea typeface="+mn-lt"/>
                <a:cs typeface="+mn-lt"/>
                <a:hlinkClick r:id="rId10"/>
              </a:rPr>
              <a:t>genasys</a:t>
            </a:r>
            <a:r>
              <a:rPr lang="en-US" sz="2000" dirty="0">
                <a:ea typeface="+mn-lt"/>
                <a:cs typeface="+mn-lt"/>
                <a:hlinkClick r:id="rId10"/>
              </a:rPr>
              <a:t> Protect</a:t>
            </a:r>
          </a:p>
          <a:p>
            <a:pPr lvl="1">
              <a:spcBef>
                <a:spcPts val="0"/>
              </a:spcBef>
              <a:spcAft>
                <a:spcPts val="600"/>
              </a:spcAft>
              <a:buClr>
                <a:srgbClr val="595959"/>
              </a:buClr>
            </a:pPr>
            <a:r>
              <a:rPr lang="en-US" sz="1600" dirty="0">
                <a:ea typeface="+mn-lt"/>
                <a:cs typeface="+mn-lt"/>
                <a:hlinkClick r:id="rId11"/>
              </a:rPr>
              <a:t>Zone Status and Color Meanings (genasys.com)</a:t>
            </a:r>
            <a:endParaRPr lang="en-US" sz="1600" dirty="0"/>
          </a:p>
          <a:p>
            <a:pPr>
              <a:spcBef>
                <a:spcPts val="0"/>
              </a:spcBef>
              <a:spcAft>
                <a:spcPts val="600"/>
              </a:spcAft>
              <a:buClr>
                <a:srgbClr val="595959"/>
              </a:buClr>
            </a:pPr>
            <a:endParaRPr lang="en-US" sz="2000" dirty="0"/>
          </a:p>
        </p:txBody>
      </p:sp>
      <p:pic>
        <p:nvPicPr>
          <p:cNvPr id="3074" name="Picture 2" descr="boy in white shirt sitting on orange and black backpack">
            <a:extLst>
              <a:ext uri="{FF2B5EF4-FFF2-40B4-BE49-F238E27FC236}">
                <a16:creationId xmlns:a16="http://schemas.microsoft.com/office/drawing/2014/main" id="{484A64F7-A6E7-9B75-C6AB-D1ED60EE898B}"/>
              </a:ext>
            </a:extLst>
          </p:cNvPr>
          <p:cNvPicPr>
            <a:picLocks noGrp="1" noChangeAspect="1" noChangeArrowheads="1"/>
          </p:cNvPicPr>
          <p:nvPr>
            <p:ph idx="1"/>
          </p:nvPr>
        </p:nvPicPr>
        <p:blipFill rotWithShape="1">
          <a:blip r:embed="rId12">
            <a:extLst>
              <a:ext uri="{28A0092B-C50C-407E-A947-70E740481C1C}">
                <a14:useLocalDpi xmlns:a14="http://schemas.microsoft.com/office/drawing/2010/main" val="0"/>
              </a:ext>
            </a:extLst>
          </a:blip>
          <a:srcRect l="43741" r="9233"/>
          <a:stretch/>
        </p:blipFill>
        <p:spPr bwMode="auto">
          <a:xfrm>
            <a:off x="0" y="0"/>
            <a:ext cx="4835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3C3ACB-EA8E-5DAC-6273-FC5FDEDF9C38}"/>
              </a:ext>
            </a:extLst>
          </p:cNvPr>
          <p:cNvSpPr txBox="1"/>
          <p:nvPr/>
        </p:nvSpPr>
        <p:spPr>
          <a:xfrm>
            <a:off x="0" y="6426893"/>
            <a:ext cx="4570412" cy="400110"/>
          </a:xfrm>
          <a:prstGeom prst="rect">
            <a:avLst/>
          </a:prstGeom>
          <a:noFill/>
        </p:spPr>
        <p:txBody>
          <a:bodyPr wrap="square" rtlCol="0">
            <a:spAutoFit/>
          </a:bodyPr>
          <a:lstStyle/>
          <a:p>
            <a:r>
              <a:rPr lang="en-US" sz="1000"/>
              <a:t>Photo by Mat Napa on </a:t>
            </a:r>
            <a:r>
              <a:rPr lang="en-US" sz="1000" err="1"/>
              <a:t>Unsplash</a:t>
            </a:r>
            <a:r>
              <a:rPr lang="en-US" sz="1000"/>
              <a:t>: </a:t>
            </a:r>
            <a:r>
              <a:rPr lang="en-US" sz="1000">
                <a:hlinkClick r:id="rId13">
                  <a:extLst>
                    <a:ext uri="{A12FA001-AC4F-418D-AE19-62706E023703}">
                      <ahyp:hlinkClr xmlns:ahyp="http://schemas.microsoft.com/office/drawing/2018/hyperlinkcolor" val="tx"/>
                    </a:ext>
                  </a:extLst>
                </a:hlinkClick>
              </a:rPr>
              <a:t>Boy in white shirt sitting on orange and black backpack photo – Free Medical infusion Image on </a:t>
            </a:r>
            <a:r>
              <a:rPr lang="en-US" sz="1000" err="1">
                <a:hlinkClick r:id="rId13">
                  <a:extLst>
                    <a:ext uri="{A12FA001-AC4F-418D-AE19-62706E023703}">
                      <ahyp:hlinkClr xmlns:ahyp="http://schemas.microsoft.com/office/drawing/2018/hyperlinkcolor" val="tx"/>
                    </a:ext>
                  </a:extLst>
                </a:hlinkClick>
              </a:rPr>
              <a:t>Unsplash</a:t>
            </a:r>
            <a:endParaRPr lang="en-US" sz="1000"/>
          </a:p>
        </p:txBody>
      </p:sp>
    </p:spTree>
    <p:extLst>
      <p:ext uri="{BB962C8B-B14F-4D97-AF65-F5344CB8AC3E}">
        <p14:creationId xmlns:p14="http://schemas.microsoft.com/office/powerpoint/2010/main" val="2701830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Heat Wave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a:bodyPr>
          <a:lstStyle/>
          <a:p>
            <a:pPr marL="45720" indent="0" fontAlgn="base">
              <a:spcBef>
                <a:spcPts val="0"/>
              </a:spcBef>
              <a:spcAft>
                <a:spcPts val="600"/>
              </a:spcAft>
              <a:buNone/>
            </a:pPr>
            <a:endParaRPr lang="en-US" sz="1950" dirty="0"/>
          </a:p>
          <a:p>
            <a:pPr marL="285115" indent="-285115" fontAlgn="base">
              <a:spcBef>
                <a:spcPts val="0"/>
              </a:spcBef>
              <a:spcAft>
                <a:spcPts val="600"/>
              </a:spcAft>
            </a:pPr>
            <a:r>
              <a:rPr lang="en-US" sz="1950" dirty="0">
                <a:hlinkClick r:id="rId3"/>
              </a:rPr>
              <a:t>Alameda County Public Health on Heat and Health</a:t>
            </a:r>
            <a:r>
              <a:rPr lang="en-US" sz="1950" dirty="0"/>
              <a:t> (multilingual)</a:t>
            </a:r>
          </a:p>
          <a:p>
            <a:pPr marL="285115" indent="-285115" fontAlgn="base">
              <a:spcBef>
                <a:spcPts val="0"/>
              </a:spcBef>
              <a:spcAft>
                <a:spcPts val="600"/>
              </a:spcAft>
            </a:pPr>
            <a:r>
              <a:rPr lang="en-US" sz="1950" dirty="0"/>
              <a:t>Cooling Centers: </a:t>
            </a:r>
            <a:r>
              <a:rPr lang="en-US" sz="1800" u="sng" dirty="0">
                <a:solidFill>
                  <a:srgbClr val="0563C1"/>
                </a:solidFill>
                <a:effectLst/>
                <a:latin typeface="Arial" panose="020B0604020202020204" pitchFamily="34" charset="0"/>
                <a:ea typeface="Calibri" panose="020F0502020204030204" pitchFamily="34" charset="0"/>
                <a:hlinkClick r:id="rId4"/>
              </a:rPr>
              <a:t>https://www.acgov.org/emergencysite/</a:t>
            </a:r>
            <a:r>
              <a:rPr lang="en-US" sz="1800" dirty="0">
                <a:effectLst/>
                <a:latin typeface="Arial" panose="020B0604020202020204" pitchFamily="34" charset="0"/>
                <a:ea typeface="Calibri" panose="020F0502020204030204" pitchFamily="34" charset="0"/>
              </a:rPr>
              <a:t> </a:t>
            </a:r>
            <a:endParaRPr lang="en-US" sz="1950" dirty="0">
              <a:effectLst/>
              <a:latin typeface="Arial" panose="020B0604020202020204" pitchFamily="34" charset="0"/>
              <a:ea typeface="Calibri" panose="020F0502020204030204" pitchFamily="34" charset="0"/>
            </a:endParaRPr>
          </a:p>
          <a:p>
            <a:pPr marL="285115" indent="-285115" fontAlgn="base">
              <a:spcBef>
                <a:spcPts val="0"/>
              </a:spcBef>
              <a:spcAft>
                <a:spcPts val="600"/>
              </a:spcAft>
            </a:pPr>
            <a:endParaRPr lang="en-US" sz="1950" dirty="0"/>
          </a:p>
        </p:txBody>
      </p:sp>
      <p:pic>
        <p:nvPicPr>
          <p:cNvPr id="7" name="Picture 6">
            <a:extLst>
              <a:ext uri="{FF2B5EF4-FFF2-40B4-BE49-F238E27FC236}">
                <a16:creationId xmlns:a16="http://schemas.microsoft.com/office/drawing/2014/main" id="{1462C57D-3008-4EBA-B0FA-D9B0469C351C}"/>
              </a:ext>
            </a:extLst>
          </p:cNvPr>
          <p:cNvPicPr>
            <a:picLocks noChangeAspect="1"/>
          </p:cNvPicPr>
          <p:nvPr/>
        </p:nvPicPr>
        <p:blipFill rotWithShape="1">
          <a:blip r:embed="rId5">
            <a:extLst>
              <a:ext uri="{28A0092B-C50C-407E-A947-70E740481C1C}">
                <a14:useLocalDpi xmlns:a14="http://schemas.microsoft.com/office/drawing/2010/main" val="0"/>
              </a:ext>
            </a:extLst>
          </a:blip>
          <a:srcRect l="34316" r="16002" b="-2"/>
          <a:stretch/>
        </p:blipFill>
        <p:spPr>
          <a:xfrm>
            <a:off x="20" y="903"/>
            <a:ext cx="4634364" cy="6856204"/>
          </a:xfrm>
          <a:prstGeom prst="rect">
            <a:avLst/>
          </a:prstGeom>
          <a:effectLst/>
        </p:spPr>
      </p:pic>
    </p:spTree>
    <p:extLst>
      <p:ext uri="{BB962C8B-B14F-4D97-AF65-F5344CB8AC3E}">
        <p14:creationId xmlns:p14="http://schemas.microsoft.com/office/powerpoint/2010/main" val="1717097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Wildfire &amp; Smoke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a:bodyPr>
          <a:lstStyle/>
          <a:p>
            <a:pPr fontAlgn="base">
              <a:spcBef>
                <a:spcPts val="0"/>
              </a:spcBef>
              <a:spcAft>
                <a:spcPts val="600"/>
              </a:spcAft>
            </a:pPr>
            <a:r>
              <a:rPr lang="en-US" sz="1950" dirty="0" err="1">
                <a:hlinkClick r:id="rId3"/>
              </a:rPr>
              <a:t>AirNow</a:t>
            </a:r>
            <a:r>
              <a:rPr lang="en-US" sz="1950" dirty="0">
                <a:hlinkClick r:id="rId3"/>
              </a:rPr>
              <a:t> fire and smoke map</a:t>
            </a:r>
            <a:endParaRPr lang="en-US" sz="1999" dirty="0"/>
          </a:p>
          <a:p>
            <a:pPr marL="285115" indent="-285115" fontAlgn="base">
              <a:spcBef>
                <a:spcPts val="0"/>
              </a:spcBef>
              <a:spcAft>
                <a:spcPts val="600"/>
              </a:spcAft>
            </a:pPr>
            <a:r>
              <a:rPr lang="en-US" sz="1950" dirty="0">
                <a:hlinkClick r:id="rId4"/>
              </a:rPr>
              <a:t>Alameda County Wildfire Smoke, COVID, and Health FAQ</a:t>
            </a:r>
            <a:r>
              <a:rPr lang="en-US" sz="1950" dirty="0"/>
              <a:t> (multilingual)</a:t>
            </a:r>
            <a:endParaRPr lang="en-US" sz="1950" dirty="0">
              <a:hlinkClick r:id="rId5"/>
            </a:endParaRPr>
          </a:p>
          <a:p>
            <a:pPr marL="285115" indent="-285115" fontAlgn="base">
              <a:spcBef>
                <a:spcPts val="0"/>
              </a:spcBef>
              <a:spcAft>
                <a:spcPts val="600"/>
              </a:spcAft>
            </a:pPr>
            <a:r>
              <a:rPr lang="en-US" sz="1950" dirty="0">
                <a:hlinkClick r:id="rId6"/>
              </a:rPr>
              <a:t>CDPH Wildfire Smoke FAQ</a:t>
            </a:r>
            <a:endParaRPr lang="en-US" sz="1950" dirty="0"/>
          </a:p>
          <a:p>
            <a:pPr marL="285115" indent="-285115" fontAlgn="base">
              <a:spcBef>
                <a:spcPts val="0"/>
              </a:spcBef>
              <a:spcAft>
                <a:spcPts val="600"/>
              </a:spcAft>
            </a:pPr>
            <a:r>
              <a:rPr lang="en-US" sz="1950" dirty="0">
                <a:hlinkClick r:id="rId7"/>
              </a:rPr>
              <a:t>EPA guidance on clean air during wildfire</a:t>
            </a:r>
          </a:p>
          <a:p>
            <a:pPr marL="285115" indent="-285115">
              <a:spcBef>
                <a:spcPts val="0"/>
              </a:spcBef>
              <a:spcAft>
                <a:spcPts val="600"/>
              </a:spcAft>
              <a:buClr>
                <a:srgbClr val="595959"/>
              </a:buClr>
            </a:pPr>
            <a:r>
              <a:rPr lang="en-US" sz="1950" dirty="0">
                <a:ea typeface="+mn-lt"/>
                <a:cs typeface="+mn-lt"/>
                <a:hlinkClick r:id="rId8"/>
              </a:rPr>
              <a:t>Alameda County Local Hazard Mitigation Plan (acgov.org)</a:t>
            </a:r>
          </a:p>
          <a:p>
            <a:pPr marL="285115" indent="-285115">
              <a:spcBef>
                <a:spcPts val="0"/>
              </a:spcBef>
              <a:spcAft>
                <a:spcPts val="600"/>
              </a:spcAft>
              <a:buClr>
                <a:srgbClr val="595959"/>
              </a:buClr>
            </a:pPr>
            <a:r>
              <a:rPr lang="en-US" sz="1950" dirty="0">
                <a:ea typeface="+mn-lt"/>
                <a:cs typeface="+mn-lt"/>
                <a:hlinkClick r:id="rId9"/>
              </a:rPr>
              <a:t>California Department of Forestry and Fire Protection | CAL FIRE</a:t>
            </a:r>
          </a:p>
          <a:p>
            <a:pPr marL="285115" indent="-285115">
              <a:spcBef>
                <a:spcPts val="0"/>
              </a:spcBef>
              <a:spcAft>
                <a:spcPts val="600"/>
              </a:spcAft>
              <a:buClr>
                <a:srgbClr val="595959"/>
              </a:buClr>
            </a:pPr>
            <a:r>
              <a:rPr lang="en-US" sz="1950" dirty="0">
                <a:ea typeface="+mn-lt"/>
                <a:cs typeface="+mn-lt"/>
                <a:hlinkClick r:id="rId10"/>
              </a:rPr>
              <a:t>Home - Ready for Wildfire</a:t>
            </a:r>
            <a:endParaRPr lang="en-US" sz="1950" dirty="0">
              <a:ea typeface="+mn-lt"/>
              <a:cs typeface="+mn-lt"/>
            </a:endParaRPr>
          </a:p>
          <a:p>
            <a:pPr marL="285115" indent="-285115">
              <a:spcBef>
                <a:spcPts val="0"/>
              </a:spcBef>
              <a:spcAft>
                <a:spcPts val="600"/>
              </a:spcAft>
              <a:buClr>
                <a:srgbClr val="595959"/>
              </a:buClr>
            </a:pPr>
            <a:r>
              <a:rPr lang="en-US" sz="1950" dirty="0">
                <a:hlinkClick r:id="rId11"/>
              </a:rPr>
              <a:t>Defensible Space Flyer</a:t>
            </a:r>
            <a:endParaRPr lang="en-US" sz="1950" dirty="0"/>
          </a:p>
          <a:p>
            <a:pPr marL="285115" indent="-285115">
              <a:spcBef>
                <a:spcPts val="0"/>
              </a:spcBef>
              <a:spcAft>
                <a:spcPts val="600"/>
              </a:spcAft>
              <a:buClr>
                <a:srgbClr val="595959"/>
              </a:buClr>
            </a:pPr>
            <a:r>
              <a:rPr lang="en-US" sz="1950" dirty="0"/>
              <a:t>Clean Air Centers: </a:t>
            </a:r>
            <a:r>
              <a:rPr lang="en-US" sz="1800" u="sng" dirty="0">
                <a:solidFill>
                  <a:srgbClr val="0563C1"/>
                </a:solidFill>
                <a:effectLst/>
                <a:latin typeface="Arial" panose="020B0604020202020204" pitchFamily="34" charset="0"/>
                <a:ea typeface="Calibri" panose="020F0502020204030204" pitchFamily="34" charset="0"/>
                <a:hlinkClick r:id="rId12"/>
              </a:rPr>
              <a:t>https://www.acgov.org/emergencysite/</a:t>
            </a:r>
            <a:r>
              <a:rPr lang="en-US" sz="1800" dirty="0">
                <a:effectLst/>
                <a:latin typeface="Arial" panose="020B0604020202020204" pitchFamily="34" charset="0"/>
                <a:ea typeface="Calibri" panose="020F0502020204030204" pitchFamily="34" charset="0"/>
              </a:rPr>
              <a:t> </a:t>
            </a:r>
            <a:endParaRPr lang="en-US" sz="1950" dirty="0"/>
          </a:p>
        </p:txBody>
      </p:sp>
      <p:pic>
        <p:nvPicPr>
          <p:cNvPr id="7" name="Picture 6">
            <a:extLst>
              <a:ext uri="{FF2B5EF4-FFF2-40B4-BE49-F238E27FC236}">
                <a16:creationId xmlns:a16="http://schemas.microsoft.com/office/drawing/2014/main" id="{B51BBA6C-316E-4E5C-B74D-28677FD29FDC}"/>
              </a:ext>
            </a:extLst>
          </p:cNvPr>
          <p:cNvPicPr>
            <a:picLocks noChangeAspect="1"/>
          </p:cNvPicPr>
          <p:nvPr/>
        </p:nvPicPr>
        <p:blipFill rotWithShape="1">
          <a:blip r:embed="rId13">
            <a:extLst>
              <a:ext uri="{28A0092B-C50C-407E-A947-70E740481C1C}">
                <a14:useLocalDpi xmlns:a14="http://schemas.microsoft.com/office/drawing/2010/main" val="0"/>
              </a:ext>
            </a:extLst>
          </a:blip>
          <a:srcRect l="36080" r="13224"/>
          <a:stretch/>
        </p:blipFill>
        <p:spPr>
          <a:xfrm>
            <a:off x="20" y="-22841"/>
            <a:ext cx="4634364" cy="6856204"/>
          </a:xfrm>
          <a:prstGeom prst="rect">
            <a:avLst/>
          </a:prstGeom>
          <a:effectLst/>
        </p:spPr>
      </p:pic>
    </p:spTree>
    <p:extLst>
      <p:ext uri="{BB962C8B-B14F-4D97-AF65-F5344CB8AC3E}">
        <p14:creationId xmlns:p14="http://schemas.microsoft.com/office/powerpoint/2010/main" val="4064088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PSPS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fontScale="92500" lnSpcReduction="10000"/>
          </a:bodyPr>
          <a:lstStyle/>
          <a:p>
            <a:pPr marL="285115" indent="-285115" fontAlgn="base">
              <a:spcBef>
                <a:spcPts val="0"/>
              </a:spcBef>
              <a:spcAft>
                <a:spcPts val="600"/>
              </a:spcAft>
            </a:pPr>
            <a:r>
              <a:rPr lang="en-US" sz="1950" dirty="0">
                <a:hlinkClick r:id="rId3"/>
              </a:rPr>
              <a:t>PG&amp;E real-time PSPS Updates </a:t>
            </a:r>
            <a:endParaRPr lang="en-US" sz="1999" dirty="0">
              <a:hlinkClick r:id="rId4"/>
            </a:endParaRPr>
          </a:p>
          <a:p>
            <a:pPr marL="285115" indent="-285115" fontAlgn="base">
              <a:spcBef>
                <a:spcPts val="0"/>
              </a:spcBef>
              <a:spcAft>
                <a:spcPts val="600"/>
              </a:spcAft>
            </a:pPr>
            <a:r>
              <a:rPr lang="en-US" sz="1950" dirty="0">
                <a:hlinkClick r:id="rId4"/>
              </a:rPr>
              <a:t>PSPS alert sign up from PG&amp;E</a:t>
            </a:r>
            <a:endParaRPr lang="en-US" sz="1950" dirty="0"/>
          </a:p>
          <a:p>
            <a:pPr marL="285115" indent="-285115">
              <a:spcBef>
                <a:spcPts val="0"/>
              </a:spcBef>
              <a:spcAft>
                <a:spcPts val="600"/>
              </a:spcAft>
              <a:buClr>
                <a:srgbClr val="595959"/>
              </a:buClr>
            </a:pPr>
            <a:r>
              <a:rPr lang="en-US" sz="1950" dirty="0">
                <a:ea typeface="+mn-lt"/>
                <a:cs typeface="+mn-lt"/>
                <a:hlinkClick r:id="rId5"/>
              </a:rPr>
              <a:t>Power outage alerts and information (pge.com)</a:t>
            </a:r>
            <a:endParaRPr lang="en-US" sz="1950" dirty="0"/>
          </a:p>
          <a:p>
            <a:pPr marL="285115" indent="-285115" fontAlgn="base">
              <a:spcBef>
                <a:spcPts val="0"/>
              </a:spcBef>
              <a:spcAft>
                <a:spcPts val="600"/>
              </a:spcAft>
            </a:pPr>
            <a:r>
              <a:rPr lang="en-US" sz="1950" dirty="0">
                <a:hlinkClick r:id="rId6"/>
              </a:rPr>
              <a:t>PG&amp;E Prepare for PSPS</a:t>
            </a:r>
            <a:endParaRPr lang="en-US" sz="1950" dirty="0"/>
          </a:p>
          <a:p>
            <a:pPr marL="285115" indent="-285115" fontAlgn="base">
              <a:spcBef>
                <a:spcPts val="0"/>
              </a:spcBef>
              <a:spcAft>
                <a:spcPts val="600"/>
              </a:spcAft>
            </a:pPr>
            <a:r>
              <a:rPr lang="en-US" sz="1950" dirty="0">
                <a:hlinkClick r:id="rId7"/>
              </a:rPr>
              <a:t>PG&amp;E Medical Baseline Program</a:t>
            </a:r>
            <a:endParaRPr lang="en-US" sz="1950" dirty="0"/>
          </a:p>
          <a:p>
            <a:pPr marL="285115" indent="-285115" fontAlgn="base">
              <a:spcBef>
                <a:spcPts val="0"/>
              </a:spcBef>
              <a:spcAft>
                <a:spcPts val="600"/>
              </a:spcAft>
            </a:pPr>
            <a:r>
              <a:rPr lang="en-US" sz="1950" dirty="0">
                <a:hlinkClick r:id="rId8"/>
              </a:rPr>
              <a:t>PG&amp;E Vulnerable Customer Program</a:t>
            </a:r>
            <a:endParaRPr lang="en-US" sz="1950" dirty="0"/>
          </a:p>
          <a:p>
            <a:pPr marL="285115" indent="-285115" fontAlgn="base">
              <a:spcBef>
                <a:spcPts val="0"/>
              </a:spcBef>
              <a:spcAft>
                <a:spcPts val="600"/>
              </a:spcAft>
            </a:pPr>
            <a:r>
              <a:rPr lang="en-US" sz="1950" dirty="0">
                <a:hlinkClick r:id="rId9"/>
              </a:rPr>
              <a:t>Disability Disaster Access &amp; Resources Program</a:t>
            </a:r>
            <a:endParaRPr lang="en-US" sz="1950" dirty="0"/>
          </a:p>
          <a:p>
            <a:pPr marL="285115" indent="-285115" fontAlgn="base">
              <a:spcBef>
                <a:spcPts val="0"/>
              </a:spcBef>
              <a:spcAft>
                <a:spcPts val="600"/>
              </a:spcAft>
            </a:pPr>
            <a:r>
              <a:rPr lang="en-US" sz="1950" dirty="0">
                <a:hlinkClick r:id="rId10"/>
              </a:rPr>
              <a:t>PG&amp;E PSPS support resources</a:t>
            </a:r>
            <a:r>
              <a:rPr lang="en-US" sz="1950" dirty="0"/>
              <a:t>, including translated outreach material</a:t>
            </a:r>
          </a:p>
          <a:p>
            <a:pPr marL="285115" indent="-285115" fontAlgn="base">
              <a:spcBef>
                <a:spcPts val="0"/>
              </a:spcBef>
              <a:spcAft>
                <a:spcPts val="600"/>
              </a:spcAft>
            </a:pPr>
            <a:r>
              <a:rPr lang="en-US" sz="1950" dirty="0">
                <a:hlinkClick r:id="rId11"/>
              </a:rPr>
              <a:t>PG&amp;E Community Resource Centers </a:t>
            </a:r>
            <a:endParaRPr lang="en-US" sz="1999" dirty="0"/>
          </a:p>
          <a:p>
            <a:pPr marL="285115" indent="-285115" fontAlgn="base">
              <a:spcBef>
                <a:spcPts val="0"/>
              </a:spcBef>
              <a:spcAft>
                <a:spcPts val="600"/>
              </a:spcAft>
            </a:pPr>
            <a:r>
              <a:rPr lang="en-US" sz="1950" dirty="0">
                <a:hlinkClick r:id="rId12"/>
              </a:rPr>
              <a:t>California Health and Human Services PSPS Resource Guide</a:t>
            </a:r>
          </a:p>
          <a:p>
            <a:pPr marL="285115" indent="-285115" fontAlgn="base">
              <a:spcBef>
                <a:spcPts val="0"/>
              </a:spcBef>
              <a:spcAft>
                <a:spcPts val="600"/>
              </a:spcAft>
            </a:pPr>
            <a:r>
              <a:rPr lang="en-US" sz="1950" dirty="0">
                <a:hlinkClick r:id="rId13"/>
              </a:rPr>
              <a:t>California Public Utilities Commission Fire-Threat Map </a:t>
            </a:r>
            <a:endParaRPr lang="en-US" sz="1999" dirty="0"/>
          </a:p>
        </p:txBody>
      </p:sp>
      <p:pic>
        <p:nvPicPr>
          <p:cNvPr id="7" name="Picture 6" descr="A sign on a window&#10;&#10;Description automatically generated with medium confidence">
            <a:extLst>
              <a:ext uri="{FF2B5EF4-FFF2-40B4-BE49-F238E27FC236}">
                <a16:creationId xmlns:a16="http://schemas.microsoft.com/office/drawing/2014/main" id="{784BF435-1C44-4E28-89FC-695234F5F4B7}"/>
              </a:ext>
            </a:extLst>
          </p:cNvPr>
          <p:cNvPicPr>
            <a:picLocks noChangeAspect="1"/>
          </p:cNvPicPr>
          <p:nvPr/>
        </p:nvPicPr>
        <p:blipFill rotWithShape="1">
          <a:blip r:embed="rId14">
            <a:extLst>
              <a:ext uri="{28A0092B-C50C-407E-A947-70E740481C1C}">
                <a14:useLocalDpi xmlns:a14="http://schemas.microsoft.com/office/drawing/2010/main" val="0"/>
              </a:ext>
            </a:extLst>
          </a:blip>
          <a:srcRect l="26523" r="28358" b="-1"/>
          <a:stretch/>
        </p:blipFill>
        <p:spPr>
          <a:xfrm>
            <a:off x="20" y="903"/>
            <a:ext cx="4634364" cy="6856204"/>
          </a:xfrm>
          <a:prstGeom prst="rect">
            <a:avLst/>
          </a:prstGeom>
          <a:effectLst/>
        </p:spPr>
      </p:pic>
    </p:spTree>
    <p:extLst>
      <p:ext uri="{BB962C8B-B14F-4D97-AF65-F5344CB8AC3E}">
        <p14:creationId xmlns:p14="http://schemas.microsoft.com/office/powerpoint/2010/main" val="228646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0D12D7-ED6D-C9C6-61AD-60E2DCC832B7}"/>
              </a:ext>
            </a:extLst>
          </p:cNvPr>
          <p:cNvSpPr>
            <a:spLocks noGrp="1"/>
          </p:cNvSpPr>
          <p:nvPr>
            <p:ph type="title"/>
          </p:nvPr>
        </p:nvSpPr>
        <p:spPr>
          <a:xfrm>
            <a:off x="837981" y="-318466"/>
            <a:ext cx="10512862" cy="1325218"/>
          </a:xfrm>
        </p:spPr>
        <p:txBody>
          <a:bodyPr/>
          <a:lstStyle/>
          <a:p>
            <a:r>
              <a:rPr lang="en-US" sz="4399" dirty="0"/>
              <a:t>Whose Health Is Affected?</a:t>
            </a:r>
            <a:endParaRPr lang="en-US" dirty="0"/>
          </a:p>
        </p:txBody>
      </p:sp>
      <p:sp>
        <p:nvSpPr>
          <p:cNvPr id="8" name="Content Placeholder 7">
            <a:extLst>
              <a:ext uri="{FF2B5EF4-FFF2-40B4-BE49-F238E27FC236}">
                <a16:creationId xmlns:a16="http://schemas.microsoft.com/office/drawing/2014/main" id="{F4E958A2-7175-7248-4D61-A78AF9D987EB}"/>
              </a:ext>
            </a:extLst>
          </p:cNvPr>
          <p:cNvSpPr>
            <a:spLocks noGrp="1"/>
          </p:cNvSpPr>
          <p:nvPr>
            <p:ph idx="1"/>
          </p:nvPr>
        </p:nvSpPr>
        <p:spPr>
          <a:xfrm>
            <a:off x="837981" y="1344361"/>
            <a:ext cx="10512862" cy="5320422"/>
          </a:xfrm>
        </p:spPr>
        <p:txBody>
          <a:bodyPr>
            <a:normAutofit fontScale="85000" lnSpcReduction="20000"/>
          </a:bodyPr>
          <a:lstStyle/>
          <a:p>
            <a:r>
              <a:rPr lang="en-US" dirty="0">
                <a:solidFill>
                  <a:schemeClr val="accent5">
                    <a:lumMod val="75000"/>
                  </a:schemeClr>
                </a:solidFill>
              </a:rPr>
              <a:t>Older Adults </a:t>
            </a:r>
          </a:p>
          <a:p>
            <a:r>
              <a:rPr lang="en-US" dirty="0">
                <a:solidFill>
                  <a:schemeClr val="accent5">
                    <a:lumMod val="75000"/>
                  </a:schemeClr>
                </a:solidFill>
              </a:rPr>
              <a:t>Children </a:t>
            </a:r>
          </a:p>
          <a:p>
            <a:r>
              <a:rPr lang="en-US" dirty="0">
                <a:solidFill>
                  <a:schemeClr val="accent5">
                    <a:lumMod val="75000"/>
                  </a:schemeClr>
                </a:solidFill>
              </a:rPr>
              <a:t>People with Medical Conditions </a:t>
            </a:r>
          </a:p>
          <a:p>
            <a:r>
              <a:rPr lang="en-US" dirty="0">
                <a:solidFill>
                  <a:schemeClr val="accent5">
                    <a:lumMod val="75000"/>
                  </a:schemeClr>
                </a:solidFill>
              </a:rPr>
              <a:t>People with Disabilities </a:t>
            </a:r>
          </a:p>
          <a:p>
            <a:r>
              <a:rPr lang="en-US" dirty="0">
                <a:solidFill>
                  <a:schemeClr val="accent5">
                    <a:lumMod val="75000"/>
                  </a:schemeClr>
                </a:solidFill>
              </a:rPr>
              <a:t>Low Income Residents </a:t>
            </a:r>
          </a:p>
          <a:p>
            <a:r>
              <a:rPr lang="en-US" dirty="0">
                <a:solidFill>
                  <a:schemeClr val="accent5">
                    <a:lumMod val="75000"/>
                  </a:schemeClr>
                </a:solidFill>
              </a:rPr>
              <a:t>Communities of Color </a:t>
            </a:r>
          </a:p>
          <a:p>
            <a:r>
              <a:rPr lang="en-US" dirty="0">
                <a:solidFill>
                  <a:schemeClr val="accent5">
                    <a:lumMod val="75000"/>
                  </a:schemeClr>
                </a:solidFill>
              </a:rPr>
              <a:t>Indigenous Communities </a:t>
            </a:r>
          </a:p>
          <a:p>
            <a:r>
              <a:rPr lang="en-US" dirty="0">
                <a:solidFill>
                  <a:schemeClr val="accent5">
                    <a:lumMod val="75000"/>
                  </a:schemeClr>
                </a:solidFill>
              </a:rPr>
              <a:t>People Living Alone </a:t>
            </a:r>
          </a:p>
          <a:p>
            <a:r>
              <a:rPr lang="en-US" dirty="0">
                <a:solidFill>
                  <a:schemeClr val="accent5">
                    <a:lumMod val="75000"/>
                  </a:schemeClr>
                </a:solidFill>
              </a:rPr>
              <a:t>People who are Unhoused </a:t>
            </a:r>
          </a:p>
          <a:p>
            <a:r>
              <a:rPr lang="en-US" dirty="0">
                <a:solidFill>
                  <a:schemeClr val="accent5">
                    <a:lumMod val="75000"/>
                  </a:schemeClr>
                </a:solidFill>
              </a:rPr>
              <a:t>Outdoor Workers </a:t>
            </a:r>
          </a:p>
        </p:txBody>
      </p:sp>
      <p:pic>
        <p:nvPicPr>
          <p:cNvPr id="12" name="Picture 11">
            <a:extLst>
              <a:ext uri="{FF2B5EF4-FFF2-40B4-BE49-F238E27FC236}">
                <a16:creationId xmlns:a16="http://schemas.microsoft.com/office/drawing/2014/main" id="{FEFFEB25-B679-5640-005B-08587E216A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45" t="3765" r="12981" b="20627"/>
          <a:stretch/>
        </p:blipFill>
        <p:spPr>
          <a:xfrm>
            <a:off x="9781132" y="1009922"/>
            <a:ext cx="1186273" cy="1276302"/>
          </a:xfrm>
          <a:prstGeom prst="rect">
            <a:avLst/>
          </a:prstGeom>
        </p:spPr>
      </p:pic>
      <p:pic>
        <p:nvPicPr>
          <p:cNvPr id="13" name="Picture 12">
            <a:extLst>
              <a:ext uri="{FF2B5EF4-FFF2-40B4-BE49-F238E27FC236}">
                <a16:creationId xmlns:a16="http://schemas.microsoft.com/office/drawing/2014/main" id="{CBDD9606-6318-85F5-41DF-8F5D5FFE0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66" t="5176" r="17686" b="19373"/>
          <a:stretch/>
        </p:blipFill>
        <p:spPr>
          <a:xfrm>
            <a:off x="6883907" y="1450720"/>
            <a:ext cx="1365291" cy="1671007"/>
          </a:xfrm>
          <a:prstGeom prst="rect">
            <a:avLst/>
          </a:prstGeom>
        </p:spPr>
      </p:pic>
      <p:pic>
        <p:nvPicPr>
          <p:cNvPr id="14" name="Picture 13">
            <a:extLst>
              <a:ext uri="{FF2B5EF4-FFF2-40B4-BE49-F238E27FC236}">
                <a16:creationId xmlns:a16="http://schemas.microsoft.com/office/drawing/2014/main" id="{C963F81A-FE4D-652C-4D2F-A45A0CC912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94" t="21861" r="4108" b="14263"/>
          <a:stretch/>
        </p:blipFill>
        <p:spPr>
          <a:xfrm>
            <a:off x="8695019" y="2909448"/>
            <a:ext cx="1461001" cy="1039105"/>
          </a:xfrm>
          <a:prstGeom prst="rect">
            <a:avLst/>
          </a:prstGeom>
        </p:spPr>
      </p:pic>
      <p:pic>
        <p:nvPicPr>
          <p:cNvPr id="15" name="Picture 14">
            <a:extLst>
              <a:ext uri="{FF2B5EF4-FFF2-40B4-BE49-F238E27FC236}">
                <a16:creationId xmlns:a16="http://schemas.microsoft.com/office/drawing/2014/main" id="{C44A8CD2-CB32-1541-E647-36338CADEA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3" t="4393" r="8627" b="20784"/>
          <a:stretch/>
        </p:blipFill>
        <p:spPr>
          <a:xfrm>
            <a:off x="6505199" y="4446945"/>
            <a:ext cx="1743999" cy="1563696"/>
          </a:xfrm>
          <a:prstGeom prst="rect">
            <a:avLst/>
          </a:prstGeom>
        </p:spPr>
      </p:pic>
      <p:pic>
        <p:nvPicPr>
          <p:cNvPr id="16" name="Picture 8" descr="lungs icon">
            <a:extLst>
              <a:ext uri="{FF2B5EF4-FFF2-40B4-BE49-F238E27FC236}">
                <a16:creationId xmlns:a16="http://schemas.microsoft.com/office/drawing/2014/main" id="{8D6877E7-8B19-D90A-9676-3D8A4654CF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1179" y="3851310"/>
            <a:ext cx="1904504" cy="1904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4EAB56-E68B-6B81-5BBA-B7D49102472A}"/>
              </a:ext>
            </a:extLst>
          </p:cNvPr>
          <p:cNvSpPr txBox="1"/>
          <p:nvPr/>
        </p:nvSpPr>
        <p:spPr>
          <a:xfrm>
            <a:off x="-1" y="6510711"/>
            <a:ext cx="1965600" cy="246157"/>
          </a:xfrm>
          <a:prstGeom prst="rect">
            <a:avLst/>
          </a:prstGeom>
          <a:noFill/>
        </p:spPr>
        <p:txBody>
          <a:bodyPr wrap="square" rtlCol="0">
            <a:spAutoFit/>
          </a:bodyPr>
          <a:lstStyle/>
          <a:p>
            <a:r>
              <a:rPr lang="en-US" sz="1000" dirty="0">
                <a:solidFill>
                  <a:schemeClr val="bg2">
                    <a:lumMod val="90000"/>
                  </a:schemeClr>
                </a:solidFill>
              </a:rPr>
              <a:t>The Noun Project</a:t>
            </a:r>
          </a:p>
        </p:txBody>
      </p:sp>
    </p:spTree>
    <p:extLst>
      <p:ext uri="{BB962C8B-B14F-4D97-AF65-F5344CB8AC3E}">
        <p14:creationId xmlns:p14="http://schemas.microsoft.com/office/powerpoint/2010/main" val="31754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ange white and black bag">
            <a:extLst>
              <a:ext uri="{FF2B5EF4-FFF2-40B4-BE49-F238E27FC236}">
                <a16:creationId xmlns:a16="http://schemas.microsoft.com/office/drawing/2014/main" id="{FCADA3BB-0BAC-F59F-CF95-4311E9939E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828" y="0"/>
            <a:ext cx="12171363" cy="8118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BA0C19-ABEF-9693-5A6E-3B3C37EA0B0C}"/>
              </a:ext>
            </a:extLst>
          </p:cNvPr>
          <p:cNvSpPr/>
          <p:nvPr/>
        </p:nvSpPr>
        <p:spPr>
          <a:xfrm>
            <a:off x="1865311" y="2971800"/>
            <a:ext cx="8458200" cy="8539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D3E3D-5A50-F87F-FF2C-8977F1E47265}"/>
              </a:ext>
            </a:extLst>
          </p:cNvPr>
          <p:cNvSpPr>
            <a:spLocks noGrp="1"/>
          </p:cNvSpPr>
          <p:nvPr>
            <p:ph type="title"/>
          </p:nvPr>
        </p:nvSpPr>
        <p:spPr>
          <a:xfrm>
            <a:off x="1751010" y="2667000"/>
            <a:ext cx="8686801" cy="1066800"/>
          </a:xfrm>
        </p:spPr>
        <p:txBody>
          <a:bodyPr/>
          <a:lstStyle/>
          <a:p>
            <a:pPr algn="ctr"/>
            <a:r>
              <a:rPr lang="en-US" dirty="0"/>
              <a:t>Climate Preparedness</a:t>
            </a:r>
          </a:p>
        </p:txBody>
      </p:sp>
      <p:sp>
        <p:nvSpPr>
          <p:cNvPr id="4" name="TextBox 3">
            <a:extLst>
              <a:ext uri="{FF2B5EF4-FFF2-40B4-BE49-F238E27FC236}">
                <a16:creationId xmlns:a16="http://schemas.microsoft.com/office/drawing/2014/main" id="{1CEA7E48-D8FB-9C6A-7C0A-F61E632C4294}"/>
              </a:ext>
            </a:extLst>
          </p:cNvPr>
          <p:cNvSpPr txBox="1"/>
          <p:nvPr/>
        </p:nvSpPr>
        <p:spPr>
          <a:xfrm>
            <a:off x="34290" y="7779726"/>
            <a:ext cx="8153400" cy="246221"/>
          </a:xfrm>
          <a:prstGeom prst="rect">
            <a:avLst/>
          </a:prstGeom>
          <a:noFill/>
        </p:spPr>
        <p:txBody>
          <a:bodyPr wrap="square" rtlCol="0">
            <a:spAutoFit/>
          </a:bodyPr>
          <a:lstStyle/>
          <a:p>
            <a:r>
              <a:rPr lang="en-US" sz="1000"/>
              <a:t>Photo by Mat Napa on </a:t>
            </a:r>
            <a:r>
              <a:rPr lang="en-US" sz="1000" err="1"/>
              <a:t>Unsplash</a:t>
            </a:r>
            <a:r>
              <a:rPr lang="en-US" sz="1000"/>
              <a:t>: </a:t>
            </a:r>
            <a:r>
              <a:rPr lang="en-US" sz="1000">
                <a:hlinkClick r:id="rId4">
                  <a:extLst>
                    <a:ext uri="{A12FA001-AC4F-418D-AE19-62706E023703}">
                      <ahyp:hlinkClr xmlns:ahyp="http://schemas.microsoft.com/office/drawing/2018/hyperlinkcolor" val="tx"/>
                    </a:ext>
                  </a:extLst>
                </a:hlinkClick>
              </a:rPr>
              <a:t>Orange white and black bag photo – Free First aid Image on </a:t>
            </a:r>
            <a:r>
              <a:rPr lang="en-US" sz="1000" err="1">
                <a:hlinkClick r:id="rId4">
                  <a:extLst>
                    <a:ext uri="{A12FA001-AC4F-418D-AE19-62706E023703}">
                      <ahyp:hlinkClr xmlns:ahyp="http://schemas.microsoft.com/office/drawing/2018/hyperlinkcolor" val="tx"/>
                    </a:ext>
                  </a:extLst>
                </a:hlinkClick>
              </a:rPr>
              <a:t>Unsplash</a:t>
            </a:r>
            <a:endParaRPr lang="en-US" sz="1000"/>
          </a:p>
        </p:txBody>
      </p:sp>
      <p:sp>
        <p:nvSpPr>
          <p:cNvPr id="5" name="TextBox 1">
            <a:extLst>
              <a:ext uri="{FF2B5EF4-FFF2-40B4-BE49-F238E27FC236}">
                <a16:creationId xmlns:a16="http://schemas.microsoft.com/office/drawing/2014/main" id="{0B6481AA-8909-4943-7A6B-C7E4C629B5BF}"/>
              </a:ext>
            </a:extLst>
          </p:cNvPr>
          <p:cNvSpPr txBox="1"/>
          <p:nvPr/>
        </p:nvSpPr>
        <p:spPr>
          <a:xfrm>
            <a:off x="1865311" y="6550223"/>
            <a:ext cx="8458200"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Red preparedness kit with many different supplies</a:t>
            </a:r>
          </a:p>
        </p:txBody>
      </p:sp>
    </p:spTree>
    <p:extLst>
      <p:ext uri="{BB962C8B-B14F-4D97-AF65-F5344CB8AC3E}">
        <p14:creationId xmlns:p14="http://schemas.microsoft.com/office/powerpoint/2010/main" val="4089593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B04A-8144-58FB-6C45-ABB64BB8CCC4}"/>
              </a:ext>
            </a:extLst>
          </p:cNvPr>
          <p:cNvSpPr>
            <a:spLocks noGrp="1"/>
          </p:cNvSpPr>
          <p:nvPr>
            <p:ph type="title"/>
          </p:nvPr>
        </p:nvSpPr>
        <p:spPr>
          <a:xfrm>
            <a:off x="302078" y="213092"/>
            <a:ext cx="8686801" cy="1066800"/>
          </a:xfrm>
        </p:spPr>
        <p:txBody>
          <a:bodyPr/>
          <a:lstStyle/>
          <a:p>
            <a:r>
              <a:rPr lang="en-US" dirty="0"/>
              <a:t>Preparedness</a:t>
            </a:r>
          </a:p>
        </p:txBody>
      </p:sp>
      <p:pic>
        <p:nvPicPr>
          <p:cNvPr id="2050" name="Picture 2">
            <a:extLst>
              <a:ext uri="{FF2B5EF4-FFF2-40B4-BE49-F238E27FC236}">
                <a16:creationId xmlns:a16="http://schemas.microsoft.com/office/drawing/2014/main" id="{FFECA369-984A-E97C-33DB-36F13E903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3" r="33849"/>
          <a:stretch/>
        </p:blipFill>
        <p:spPr bwMode="auto">
          <a:xfrm>
            <a:off x="3216728" y="1279892"/>
            <a:ext cx="6074230" cy="29606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E65924-FE64-F3BA-569E-2573CE42F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9623" y="1491926"/>
            <a:ext cx="2192201" cy="27485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C00E50-8193-BDA9-A2E6-6A965145851B}"/>
              </a:ext>
            </a:extLst>
          </p:cNvPr>
          <p:cNvSpPr txBox="1"/>
          <p:nvPr/>
        </p:nvSpPr>
        <p:spPr>
          <a:xfrm>
            <a:off x="8304212" y="304800"/>
            <a:ext cx="1676400" cy="369332"/>
          </a:xfrm>
          <a:prstGeom prst="rect">
            <a:avLst/>
          </a:prstGeom>
          <a:noFill/>
        </p:spPr>
        <p:txBody>
          <a:bodyPr wrap="square" rtlCol="0">
            <a:spAutoFit/>
          </a:bodyPr>
          <a:lstStyle/>
          <a:p>
            <a:r>
              <a:rPr lang="en-US" dirty="0">
                <a:solidFill>
                  <a:schemeClr val="tx1">
                    <a:lumMod val="65000"/>
                    <a:lumOff val="35000"/>
                  </a:schemeClr>
                </a:solidFill>
              </a:rPr>
              <a:t>Learn More </a:t>
            </a:r>
            <a:r>
              <a:rPr lang="en-US" dirty="0">
                <a:solidFill>
                  <a:schemeClr val="tx1">
                    <a:lumMod val="65000"/>
                    <a:lumOff val="35000"/>
                  </a:schemeClr>
                </a:solidFill>
                <a:sym typeface="Wingdings" panose="05000000000000000000" pitchFamily="2" charset="2"/>
              </a:rPr>
              <a:t></a:t>
            </a:r>
            <a:endParaRPr lang="en-US" dirty="0">
              <a:solidFill>
                <a:schemeClr val="tx1">
                  <a:lumMod val="65000"/>
                  <a:lumOff val="35000"/>
                </a:schemeClr>
              </a:solidFill>
            </a:endParaRPr>
          </a:p>
        </p:txBody>
      </p:sp>
      <p:sp>
        <p:nvSpPr>
          <p:cNvPr id="7" name="TextBox 6">
            <a:extLst>
              <a:ext uri="{FF2B5EF4-FFF2-40B4-BE49-F238E27FC236}">
                <a16:creationId xmlns:a16="http://schemas.microsoft.com/office/drawing/2014/main" id="{8664C853-2A6D-F383-4553-9D5A143B07DF}"/>
              </a:ext>
            </a:extLst>
          </p:cNvPr>
          <p:cNvSpPr txBox="1"/>
          <p:nvPr/>
        </p:nvSpPr>
        <p:spPr>
          <a:xfrm>
            <a:off x="302078" y="4430160"/>
            <a:ext cx="2522765"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Sign up for emergency and evacuation alerts</a:t>
            </a:r>
          </a:p>
          <a:p>
            <a:pPr marL="285750" indent="-285750">
              <a:buFont typeface="Arial" panose="020B0604020202020204" pitchFamily="34" charset="0"/>
              <a:buChar char="•"/>
            </a:pPr>
            <a:r>
              <a:rPr lang="en-US" dirty="0"/>
              <a:t>Follow local agencies: Fire, Sheriff</a:t>
            </a:r>
          </a:p>
          <a:p>
            <a:pPr marL="285750" indent="-285750">
              <a:buFont typeface="Arial" panose="020B0604020202020204" pitchFamily="34" charset="0"/>
              <a:buChar char="•"/>
            </a:pPr>
            <a:r>
              <a:rPr lang="en-US" dirty="0"/>
              <a:t>Connect with your neighbors </a:t>
            </a:r>
          </a:p>
        </p:txBody>
      </p:sp>
      <p:sp>
        <p:nvSpPr>
          <p:cNvPr id="8" name="TextBox 7">
            <a:extLst>
              <a:ext uri="{FF2B5EF4-FFF2-40B4-BE49-F238E27FC236}">
                <a16:creationId xmlns:a16="http://schemas.microsoft.com/office/drawing/2014/main" id="{89F9697D-FD3A-62E1-D16A-8E42A64EA979}"/>
              </a:ext>
            </a:extLst>
          </p:cNvPr>
          <p:cNvSpPr txBox="1"/>
          <p:nvPr/>
        </p:nvSpPr>
        <p:spPr>
          <a:xfrm>
            <a:off x="3384095" y="4430160"/>
            <a:ext cx="2522765"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Have designated meeting spots </a:t>
            </a:r>
          </a:p>
          <a:p>
            <a:pPr marL="285750" indent="-285750">
              <a:buFont typeface="Arial" panose="020B0604020202020204" pitchFamily="34" charset="0"/>
              <a:buChar char="•"/>
            </a:pPr>
            <a:r>
              <a:rPr lang="en-US" dirty="0"/>
              <a:t>Review with friends and/or family </a:t>
            </a:r>
          </a:p>
        </p:txBody>
      </p:sp>
      <p:sp>
        <p:nvSpPr>
          <p:cNvPr id="9" name="TextBox 8">
            <a:extLst>
              <a:ext uri="{FF2B5EF4-FFF2-40B4-BE49-F238E27FC236}">
                <a16:creationId xmlns:a16="http://schemas.microsoft.com/office/drawing/2014/main" id="{E775B08F-ADB2-365D-D4F4-DEE7F473F0F1}"/>
              </a:ext>
            </a:extLst>
          </p:cNvPr>
          <p:cNvSpPr txBox="1"/>
          <p:nvPr/>
        </p:nvSpPr>
        <p:spPr>
          <a:xfrm>
            <a:off x="6768193" y="4423946"/>
            <a:ext cx="2522765" cy="36933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Visit ready.gov/kit</a:t>
            </a:r>
          </a:p>
        </p:txBody>
      </p:sp>
      <p:sp>
        <p:nvSpPr>
          <p:cNvPr id="10" name="TextBox 9">
            <a:extLst>
              <a:ext uri="{FF2B5EF4-FFF2-40B4-BE49-F238E27FC236}">
                <a16:creationId xmlns:a16="http://schemas.microsoft.com/office/drawing/2014/main" id="{C4874B04-F82C-DF77-33A0-37324DAB4B75}"/>
              </a:ext>
            </a:extLst>
          </p:cNvPr>
          <p:cNvSpPr txBox="1"/>
          <p:nvPr/>
        </p:nvSpPr>
        <p:spPr>
          <a:xfrm>
            <a:off x="9679056" y="4430160"/>
            <a:ext cx="2522765"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Volunteer to help others </a:t>
            </a:r>
          </a:p>
          <a:p>
            <a:pPr marL="285750" indent="-285750">
              <a:buFont typeface="Arial" panose="020B0604020202020204" pitchFamily="34" charset="0"/>
              <a:buChar char="•"/>
            </a:pPr>
            <a:r>
              <a:rPr lang="en-US" dirty="0"/>
              <a:t>Strengthen your community </a:t>
            </a:r>
          </a:p>
          <a:p>
            <a:pPr marL="285750" indent="-285750">
              <a:buFont typeface="Arial" panose="020B0604020202020204" pitchFamily="34" charset="0"/>
              <a:buChar char="•"/>
            </a:pPr>
            <a:r>
              <a:rPr lang="en-US" dirty="0"/>
              <a:t>To learn more visit: acgov.org/ready/</a:t>
            </a:r>
          </a:p>
          <a:p>
            <a:r>
              <a:rPr lang="en-US" dirty="0"/>
              <a:t>     involved </a:t>
            </a:r>
          </a:p>
        </p:txBody>
      </p:sp>
      <p:pic>
        <p:nvPicPr>
          <p:cNvPr id="13" name="Picture 2">
            <a:extLst>
              <a:ext uri="{FF2B5EF4-FFF2-40B4-BE49-F238E27FC236}">
                <a16:creationId xmlns:a16="http://schemas.microsoft.com/office/drawing/2014/main" id="{DA9C7C22-FD47-12E2-B61D-5B32A765F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50"/>
          <a:stretch/>
        </p:blipFill>
        <p:spPr bwMode="auto">
          <a:xfrm>
            <a:off x="142647" y="1279892"/>
            <a:ext cx="2675165" cy="29606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58C4D495-F569-6F78-CC19-19494C4A8FC4}"/>
              </a:ext>
            </a:extLst>
          </p:cNvPr>
          <p:cNvSpPr txBox="1"/>
          <p:nvPr/>
        </p:nvSpPr>
        <p:spPr>
          <a:xfrm>
            <a:off x="9980612" y="304800"/>
            <a:ext cx="20891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hlinkClick r:id="rId5"/>
              </a:rPr>
              <a:t>www.Ready.gov.org</a:t>
            </a:r>
            <a:endParaRPr lang="en-US"/>
          </a:p>
        </p:txBody>
      </p:sp>
    </p:spTree>
    <p:extLst>
      <p:ext uri="{BB962C8B-B14F-4D97-AF65-F5344CB8AC3E}">
        <p14:creationId xmlns:p14="http://schemas.microsoft.com/office/powerpoint/2010/main" val="31539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158A03-2198-E482-0691-3145098DF966}"/>
              </a:ext>
            </a:extLst>
          </p:cNvPr>
          <p:cNvSpPr txBox="1"/>
          <p:nvPr/>
        </p:nvSpPr>
        <p:spPr>
          <a:xfrm>
            <a:off x="3798783" y="221745"/>
            <a:ext cx="6090556" cy="830997"/>
          </a:xfrm>
          <a:prstGeom prst="rect">
            <a:avLst/>
          </a:prstGeom>
          <a:noFill/>
        </p:spPr>
        <p:txBody>
          <a:bodyPr wrap="square">
            <a:spAutoFit/>
          </a:bodyPr>
          <a:lstStyle/>
          <a:p>
            <a:pPr rtl="0">
              <a:spcBef>
                <a:spcPts val="0"/>
              </a:spcBef>
              <a:spcAft>
                <a:spcPts val="0"/>
              </a:spcAft>
            </a:pPr>
            <a:r>
              <a:rPr lang="en-US" sz="2400" b="0" i="0" u="sng" strike="noStrike" dirty="0">
                <a:solidFill>
                  <a:srgbClr val="689823"/>
                </a:solidFill>
                <a:effectLst/>
                <a:highlight>
                  <a:srgbClr val="FFFF00"/>
                </a:highlight>
                <a:latin typeface="Libre Franklin" pitchFamily="2" charset="0"/>
                <a:hlinkClick r:id="rId3"/>
              </a:rPr>
              <a:t>https://www.ready.gov/kit</a:t>
            </a:r>
            <a:endParaRPr lang="en-US" sz="2400" b="0" i="0" u="sng" strike="noStrike" dirty="0">
              <a:solidFill>
                <a:srgbClr val="689823"/>
              </a:solidFill>
              <a:effectLst/>
              <a:highlight>
                <a:srgbClr val="FFFF00"/>
              </a:highlight>
              <a:latin typeface="Libre Franklin" pitchFamily="2" charset="0"/>
            </a:endParaRPr>
          </a:p>
          <a:p>
            <a:pPr rtl="0">
              <a:spcBef>
                <a:spcPts val="0"/>
              </a:spcBef>
              <a:spcAft>
                <a:spcPts val="0"/>
              </a:spcAft>
            </a:pPr>
            <a:endParaRPr lang="en-US" sz="2400" b="0" u="sng" dirty="0">
              <a:effectLst/>
              <a:highlight>
                <a:srgbClr val="FFFF00"/>
              </a:highlight>
            </a:endParaRPr>
          </a:p>
        </p:txBody>
      </p:sp>
      <p:pic>
        <p:nvPicPr>
          <p:cNvPr id="1026" name="Picture 2">
            <a:extLst>
              <a:ext uri="{FF2B5EF4-FFF2-40B4-BE49-F238E27FC236}">
                <a16:creationId xmlns:a16="http://schemas.microsoft.com/office/drawing/2014/main" id="{4F1962F8-21F8-7FED-4A9F-9E9B65A6C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64" y="142875"/>
            <a:ext cx="933450"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91FD9A-3267-15E9-2147-04A30A8CEEEB}"/>
              </a:ext>
            </a:extLst>
          </p:cNvPr>
          <p:cNvSpPr txBox="1"/>
          <p:nvPr/>
        </p:nvSpPr>
        <p:spPr>
          <a:xfrm>
            <a:off x="1531529" y="789057"/>
            <a:ext cx="435304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accent5">
                    <a:lumMod val="75000"/>
                  </a:schemeClr>
                </a:solidFill>
                <a:cs typeface="Segoe UI"/>
              </a:rPr>
              <a:t>Recommended Items to Include in a Basic Emergency Supply Kit </a:t>
            </a:r>
            <a:endParaRPr lang="en-US" sz="2000" b="1" dirty="0">
              <a:solidFill>
                <a:schemeClr val="accent5">
                  <a:lumMod val="75000"/>
                </a:schemeClr>
              </a:solidFill>
            </a:endParaRPr>
          </a:p>
        </p:txBody>
      </p:sp>
      <p:pic>
        <p:nvPicPr>
          <p:cNvPr id="1028" name="Picture 4">
            <a:extLst>
              <a:ext uri="{FF2B5EF4-FFF2-40B4-BE49-F238E27FC236}">
                <a16:creationId xmlns:a16="http://schemas.microsoft.com/office/drawing/2014/main" id="{74DD093D-0414-BCDF-D8D3-F3757EFE6B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029"/>
          <a:stretch/>
        </p:blipFill>
        <p:spPr bwMode="auto">
          <a:xfrm>
            <a:off x="6389693" y="1366421"/>
            <a:ext cx="609600" cy="5348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F8E2B515-9386-4E9D-A47F-80BE778627B2}"/>
              </a:ext>
            </a:extLst>
          </p:cNvPr>
          <p:cNvSpPr txBox="1"/>
          <p:nvPr/>
        </p:nvSpPr>
        <p:spPr>
          <a:xfrm>
            <a:off x="1308914" y="1824641"/>
            <a:ext cx="485816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Water and non-perishable food for several days </a:t>
            </a:r>
          </a:p>
        </p:txBody>
      </p:sp>
      <p:sp>
        <p:nvSpPr>
          <p:cNvPr id="4" name="TextBox 1">
            <a:extLst>
              <a:ext uri="{FF2B5EF4-FFF2-40B4-BE49-F238E27FC236}">
                <a16:creationId xmlns:a16="http://schemas.microsoft.com/office/drawing/2014/main" id="{F9AC9A68-1734-3CE4-BDA7-DFDAD085883D}"/>
              </a:ext>
            </a:extLst>
          </p:cNvPr>
          <p:cNvSpPr txBox="1"/>
          <p:nvPr/>
        </p:nvSpPr>
        <p:spPr>
          <a:xfrm>
            <a:off x="1308914" y="2152339"/>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Extra cell phone battery or charger ​</a:t>
            </a:r>
          </a:p>
        </p:txBody>
      </p:sp>
      <p:sp>
        <p:nvSpPr>
          <p:cNvPr id="5" name="TextBox 1">
            <a:extLst>
              <a:ext uri="{FF2B5EF4-FFF2-40B4-BE49-F238E27FC236}">
                <a16:creationId xmlns:a16="http://schemas.microsoft.com/office/drawing/2014/main" id="{68B3142F-2DE0-9484-DBCB-6745C360EC83}"/>
              </a:ext>
            </a:extLst>
          </p:cNvPr>
          <p:cNvSpPr txBox="1"/>
          <p:nvPr/>
        </p:nvSpPr>
        <p:spPr>
          <a:xfrm>
            <a:off x="1310148" y="2567315"/>
            <a:ext cx="49772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Battery-powered or hand crank radio that can receive NOAA Weather Radio tone alerts and extra batteries </a:t>
            </a:r>
          </a:p>
        </p:txBody>
      </p:sp>
      <p:sp>
        <p:nvSpPr>
          <p:cNvPr id="7" name="TextBox 1">
            <a:extLst>
              <a:ext uri="{FF2B5EF4-FFF2-40B4-BE49-F238E27FC236}">
                <a16:creationId xmlns:a16="http://schemas.microsoft.com/office/drawing/2014/main" id="{CA6450C0-9C78-5249-3DF3-0E70A53C9384}"/>
              </a:ext>
            </a:extLst>
          </p:cNvPr>
          <p:cNvSpPr txBox="1"/>
          <p:nvPr/>
        </p:nvSpPr>
        <p:spPr>
          <a:xfrm>
            <a:off x="1308914" y="3121223"/>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cs typeface="Segoe UI"/>
              </a:rPr>
              <a:t>Flashlight and extra batteries</a:t>
            </a:r>
            <a:endParaRPr lang="en-US" dirty="0"/>
          </a:p>
        </p:txBody>
      </p:sp>
      <p:sp>
        <p:nvSpPr>
          <p:cNvPr id="8" name="TextBox 1">
            <a:extLst>
              <a:ext uri="{FF2B5EF4-FFF2-40B4-BE49-F238E27FC236}">
                <a16:creationId xmlns:a16="http://schemas.microsoft.com/office/drawing/2014/main" id="{CFE30F65-CC5B-C5B3-ADFE-04B92A38D517}"/>
              </a:ext>
            </a:extLst>
          </p:cNvPr>
          <p:cNvSpPr txBox="1"/>
          <p:nvPr/>
        </p:nvSpPr>
        <p:spPr>
          <a:xfrm>
            <a:off x="1308914" y="3480830"/>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First aid kit </a:t>
            </a:r>
            <a:endParaRPr lang="en-US"/>
          </a:p>
        </p:txBody>
      </p:sp>
      <p:sp>
        <p:nvSpPr>
          <p:cNvPr id="9" name="TextBox 1">
            <a:extLst>
              <a:ext uri="{FF2B5EF4-FFF2-40B4-BE49-F238E27FC236}">
                <a16:creationId xmlns:a16="http://schemas.microsoft.com/office/drawing/2014/main" id="{C2FC2EBF-0C48-3D1E-E2D2-188A6F79F7EA}"/>
              </a:ext>
            </a:extLst>
          </p:cNvPr>
          <p:cNvSpPr txBox="1"/>
          <p:nvPr/>
        </p:nvSpPr>
        <p:spPr>
          <a:xfrm>
            <a:off x="1308914" y="3840437"/>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Whistle to signal for help </a:t>
            </a:r>
            <a:endParaRPr lang="en-US"/>
          </a:p>
        </p:txBody>
      </p:sp>
      <p:sp>
        <p:nvSpPr>
          <p:cNvPr id="10" name="TextBox 1">
            <a:extLst>
              <a:ext uri="{FF2B5EF4-FFF2-40B4-BE49-F238E27FC236}">
                <a16:creationId xmlns:a16="http://schemas.microsoft.com/office/drawing/2014/main" id="{2C4BEB0B-A8E7-398D-DF00-F22A1AAEA7BC}"/>
              </a:ext>
            </a:extLst>
          </p:cNvPr>
          <p:cNvSpPr txBox="1"/>
          <p:nvPr/>
        </p:nvSpPr>
        <p:spPr>
          <a:xfrm>
            <a:off x="1308914" y="4214583"/>
            <a:ext cx="488965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Dust mask, to help filter contaminated air and plastic sheeting and duct tape to shelter-in-place </a:t>
            </a:r>
            <a:endParaRPr lang="en-US"/>
          </a:p>
        </p:txBody>
      </p:sp>
      <p:sp>
        <p:nvSpPr>
          <p:cNvPr id="11" name="TextBox 1">
            <a:extLst>
              <a:ext uri="{FF2B5EF4-FFF2-40B4-BE49-F238E27FC236}">
                <a16:creationId xmlns:a16="http://schemas.microsoft.com/office/drawing/2014/main" id="{76BFA439-D514-6462-0372-B65A8082039A}"/>
              </a:ext>
            </a:extLst>
          </p:cNvPr>
          <p:cNvSpPr txBox="1"/>
          <p:nvPr/>
        </p:nvSpPr>
        <p:spPr>
          <a:xfrm>
            <a:off x="1278746" y="4784038"/>
            <a:ext cx="435304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Moist towelettes, garbage bags and plastic ties for personal sanitation </a:t>
            </a:r>
            <a:endParaRPr lang="en-US"/>
          </a:p>
        </p:txBody>
      </p:sp>
      <p:sp>
        <p:nvSpPr>
          <p:cNvPr id="12" name="TextBox 1">
            <a:extLst>
              <a:ext uri="{FF2B5EF4-FFF2-40B4-BE49-F238E27FC236}">
                <a16:creationId xmlns:a16="http://schemas.microsoft.com/office/drawing/2014/main" id="{AAF6DCAF-7D3E-FA02-FC39-D9AF04EE62F7}"/>
              </a:ext>
            </a:extLst>
          </p:cNvPr>
          <p:cNvSpPr txBox="1"/>
          <p:nvPr/>
        </p:nvSpPr>
        <p:spPr>
          <a:xfrm>
            <a:off x="1278746" y="5307258"/>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Non-sparking wrench or pliers to turn off utilities </a:t>
            </a:r>
            <a:endParaRPr lang="en-US"/>
          </a:p>
        </p:txBody>
      </p:sp>
      <p:sp>
        <p:nvSpPr>
          <p:cNvPr id="13" name="TextBox 1">
            <a:extLst>
              <a:ext uri="{FF2B5EF4-FFF2-40B4-BE49-F238E27FC236}">
                <a16:creationId xmlns:a16="http://schemas.microsoft.com/office/drawing/2014/main" id="{99EC6728-E9E2-4E72-67B1-385FE7F81359}"/>
              </a:ext>
            </a:extLst>
          </p:cNvPr>
          <p:cNvSpPr txBox="1"/>
          <p:nvPr/>
        </p:nvSpPr>
        <p:spPr>
          <a:xfrm>
            <a:off x="1293830" y="5676589"/>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Can opener (if kit contains canned food)</a:t>
            </a:r>
            <a:endParaRPr lang="en-US"/>
          </a:p>
        </p:txBody>
      </p:sp>
      <p:sp>
        <p:nvSpPr>
          <p:cNvPr id="14" name="TextBox 1">
            <a:extLst>
              <a:ext uri="{FF2B5EF4-FFF2-40B4-BE49-F238E27FC236}">
                <a16:creationId xmlns:a16="http://schemas.microsoft.com/office/drawing/2014/main" id="{05942663-EC37-BAEF-7D10-13CC9D93FEB8}"/>
              </a:ext>
            </a:extLst>
          </p:cNvPr>
          <p:cNvSpPr txBox="1"/>
          <p:nvPr/>
        </p:nvSpPr>
        <p:spPr>
          <a:xfrm>
            <a:off x="1278746" y="6041968"/>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Local maps </a:t>
            </a:r>
            <a:endParaRPr lang="en-US"/>
          </a:p>
        </p:txBody>
      </p:sp>
      <p:sp>
        <p:nvSpPr>
          <p:cNvPr id="15" name="TextBox 1">
            <a:extLst>
              <a:ext uri="{FF2B5EF4-FFF2-40B4-BE49-F238E27FC236}">
                <a16:creationId xmlns:a16="http://schemas.microsoft.com/office/drawing/2014/main" id="{A46D9BD4-3CDD-B30B-88D4-613CD23E659E}"/>
              </a:ext>
            </a:extLst>
          </p:cNvPr>
          <p:cNvSpPr txBox="1"/>
          <p:nvPr/>
        </p:nvSpPr>
        <p:spPr>
          <a:xfrm>
            <a:off x="7101568" y="794148"/>
            <a:ext cx="435304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accent5">
                    <a:lumMod val="75000"/>
                  </a:schemeClr>
                </a:solidFill>
                <a:cs typeface="Segoe UI"/>
              </a:rPr>
              <a:t>Additional Items to Consider Adding to an Emergency Supply Kit </a:t>
            </a:r>
            <a:endParaRPr lang="en-US" sz="1600" dirty="0">
              <a:solidFill>
                <a:schemeClr val="accent5">
                  <a:lumMod val="75000"/>
                </a:schemeClr>
              </a:solidFill>
            </a:endParaRPr>
          </a:p>
        </p:txBody>
      </p:sp>
      <p:sp>
        <p:nvSpPr>
          <p:cNvPr id="16" name="TextBox 1">
            <a:extLst>
              <a:ext uri="{FF2B5EF4-FFF2-40B4-BE49-F238E27FC236}">
                <a16:creationId xmlns:a16="http://schemas.microsoft.com/office/drawing/2014/main" id="{C808BD0A-A4F2-18E0-1060-80152D3A4D6A}"/>
              </a:ext>
            </a:extLst>
          </p:cNvPr>
          <p:cNvSpPr txBox="1"/>
          <p:nvPr/>
        </p:nvSpPr>
        <p:spPr>
          <a:xfrm>
            <a:off x="6999293" y="1486645"/>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Prescription medications and glasses </a:t>
            </a:r>
          </a:p>
        </p:txBody>
      </p:sp>
      <p:sp>
        <p:nvSpPr>
          <p:cNvPr id="17" name="TextBox 1">
            <a:extLst>
              <a:ext uri="{FF2B5EF4-FFF2-40B4-BE49-F238E27FC236}">
                <a16:creationId xmlns:a16="http://schemas.microsoft.com/office/drawing/2014/main" id="{9B4A23F2-6144-9B87-B3E9-AAD51CB1CD61}"/>
              </a:ext>
            </a:extLst>
          </p:cNvPr>
          <p:cNvSpPr txBox="1"/>
          <p:nvPr/>
        </p:nvSpPr>
        <p:spPr>
          <a:xfrm>
            <a:off x="6999293" y="1803088"/>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Infant formula and diapers </a:t>
            </a:r>
            <a:endParaRPr lang="en-US"/>
          </a:p>
        </p:txBody>
      </p:sp>
      <p:sp>
        <p:nvSpPr>
          <p:cNvPr id="18" name="TextBox 1">
            <a:extLst>
              <a:ext uri="{FF2B5EF4-FFF2-40B4-BE49-F238E27FC236}">
                <a16:creationId xmlns:a16="http://schemas.microsoft.com/office/drawing/2014/main" id="{00038C7B-77D9-13F1-C589-2A9E0934A045}"/>
              </a:ext>
            </a:extLst>
          </p:cNvPr>
          <p:cNvSpPr txBox="1"/>
          <p:nvPr/>
        </p:nvSpPr>
        <p:spPr>
          <a:xfrm>
            <a:off x="6999293" y="211676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Pet food, water and supplies for your pet </a:t>
            </a:r>
            <a:endParaRPr lang="en-US"/>
          </a:p>
        </p:txBody>
      </p:sp>
      <p:sp>
        <p:nvSpPr>
          <p:cNvPr id="19" name="TextBox 1">
            <a:extLst>
              <a:ext uri="{FF2B5EF4-FFF2-40B4-BE49-F238E27FC236}">
                <a16:creationId xmlns:a16="http://schemas.microsoft.com/office/drawing/2014/main" id="{4854DBCF-514B-522E-E1AE-5CF209109FAD}"/>
              </a:ext>
            </a:extLst>
          </p:cNvPr>
          <p:cNvSpPr txBox="1"/>
          <p:nvPr/>
        </p:nvSpPr>
        <p:spPr>
          <a:xfrm>
            <a:off x="6999293" y="2430446"/>
            <a:ext cx="53386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Important family documents such as copies of insurance policies, identification and bank account records in a portable waterproof container </a:t>
            </a:r>
            <a:endParaRPr lang="en-US"/>
          </a:p>
        </p:txBody>
      </p:sp>
      <p:sp>
        <p:nvSpPr>
          <p:cNvPr id="20" name="TextBox 1">
            <a:extLst>
              <a:ext uri="{FF2B5EF4-FFF2-40B4-BE49-F238E27FC236}">
                <a16:creationId xmlns:a16="http://schemas.microsoft.com/office/drawing/2014/main" id="{E1A1EDF0-A82C-8831-95B7-FB533890D5D4}"/>
              </a:ext>
            </a:extLst>
          </p:cNvPr>
          <p:cNvSpPr txBox="1"/>
          <p:nvPr/>
        </p:nvSpPr>
        <p:spPr>
          <a:xfrm>
            <a:off x="6999293" y="288944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Cash and change </a:t>
            </a:r>
            <a:endParaRPr lang="en-US"/>
          </a:p>
        </p:txBody>
      </p:sp>
      <p:sp>
        <p:nvSpPr>
          <p:cNvPr id="21" name="TextBox 1">
            <a:extLst>
              <a:ext uri="{FF2B5EF4-FFF2-40B4-BE49-F238E27FC236}">
                <a16:creationId xmlns:a16="http://schemas.microsoft.com/office/drawing/2014/main" id="{FE65E56E-FAEF-952E-06AB-7AD0E5DC1FCB}"/>
              </a:ext>
            </a:extLst>
          </p:cNvPr>
          <p:cNvSpPr txBox="1"/>
          <p:nvPr/>
        </p:nvSpPr>
        <p:spPr>
          <a:xfrm>
            <a:off x="6999293" y="3173053"/>
            <a:ext cx="49772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Emergency reference material such as a first aid book or information from </a:t>
            </a:r>
            <a:r>
              <a:rPr lang="en-US" sz="1200" dirty="0">
                <a:hlinkClick r:id="rId6"/>
              </a:rPr>
              <a:t>www.ready.gov</a:t>
            </a:r>
            <a:r>
              <a:rPr lang="en-US" sz="1200" dirty="0"/>
              <a:t> </a:t>
            </a:r>
            <a:endParaRPr lang="en-US" dirty="0"/>
          </a:p>
        </p:txBody>
      </p:sp>
      <p:sp>
        <p:nvSpPr>
          <p:cNvPr id="22" name="TextBox 1">
            <a:extLst>
              <a:ext uri="{FF2B5EF4-FFF2-40B4-BE49-F238E27FC236}">
                <a16:creationId xmlns:a16="http://schemas.microsoft.com/office/drawing/2014/main" id="{0BC952CB-1293-F857-A13B-126896B73D07}"/>
              </a:ext>
            </a:extLst>
          </p:cNvPr>
          <p:cNvSpPr txBox="1"/>
          <p:nvPr/>
        </p:nvSpPr>
        <p:spPr>
          <a:xfrm>
            <a:off x="6999293" y="3635762"/>
            <a:ext cx="49772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Sleeping bag or warm blanket for each person. Consider additional bedding if you live in cold-weather climate </a:t>
            </a:r>
            <a:endParaRPr lang="en-US"/>
          </a:p>
        </p:txBody>
      </p:sp>
      <p:sp>
        <p:nvSpPr>
          <p:cNvPr id="23" name="TextBox 1">
            <a:extLst>
              <a:ext uri="{FF2B5EF4-FFF2-40B4-BE49-F238E27FC236}">
                <a16:creationId xmlns:a16="http://schemas.microsoft.com/office/drawing/2014/main" id="{7A94B3E8-4EFD-8A34-76A6-E089EC3B7ECD}"/>
              </a:ext>
            </a:extLst>
          </p:cNvPr>
          <p:cNvSpPr txBox="1"/>
          <p:nvPr/>
        </p:nvSpPr>
        <p:spPr>
          <a:xfrm>
            <a:off x="6999293" y="4097427"/>
            <a:ext cx="497727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Complete change of clothing including a long sleeve shirt, long pants and sturdy shoes. Consider additional clothing if you live in a cold-weather climate </a:t>
            </a:r>
            <a:endParaRPr lang="en-US" dirty="0"/>
          </a:p>
        </p:txBody>
      </p:sp>
      <p:sp>
        <p:nvSpPr>
          <p:cNvPr id="24" name="TextBox 1">
            <a:extLst>
              <a:ext uri="{FF2B5EF4-FFF2-40B4-BE49-F238E27FC236}">
                <a16:creationId xmlns:a16="http://schemas.microsoft.com/office/drawing/2014/main" id="{7F94E3A7-F843-0470-BEEB-A339D38BB960}"/>
              </a:ext>
            </a:extLst>
          </p:cNvPr>
          <p:cNvSpPr txBox="1"/>
          <p:nvPr/>
        </p:nvSpPr>
        <p:spPr>
          <a:xfrm>
            <a:off x="6999293" y="4740335"/>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Fire extinguisher</a:t>
            </a:r>
            <a:endParaRPr lang="en-US"/>
          </a:p>
        </p:txBody>
      </p:sp>
      <p:sp>
        <p:nvSpPr>
          <p:cNvPr id="25" name="TextBox 1">
            <a:extLst>
              <a:ext uri="{FF2B5EF4-FFF2-40B4-BE49-F238E27FC236}">
                <a16:creationId xmlns:a16="http://schemas.microsoft.com/office/drawing/2014/main" id="{998262C1-2A87-8FC6-3F83-B8A20953CF4E}"/>
              </a:ext>
            </a:extLst>
          </p:cNvPr>
          <p:cNvSpPr txBox="1"/>
          <p:nvPr/>
        </p:nvSpPr>
        <p:spPr>
          <a:xfrm>
            <a:off x="6999293" y="5066923"/>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Matches in a waterproof container </a:t>
            </a:r>
            <a:endParaRPr lang="en-US"/>
          </a:p>
        </p:txBody>
      </p:sp>
      <p:sp>
        <p:nvSpPr>
          <p:cNvPr id="26" name="TextBox 1">
            <a:extLst>
              <a:ext uri="{FF2B5EF4-FFF2-40B4-BE49-F238E27FC236}">
                <a16:creationId xmlns:a16="http://schemas.microsoft.com/office/drawing/2014/main" id="{542616D5-AE0F-AA14-7139-FF6F41642D57}"/>
              </a:ext>
            </a:extLst>
          </p:cNvPr>
          <p:cNvSpPr txBox="1"/>
          <p:nvPr/>
        </p:nvSpPr>
        <p:spPr>
          <a:xfrm>
            <a:off x="6999293" y="537997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Feminine supplies, personal hygiene items and hand sanitizer </a:t>
            </a:r>
            <a:endParaRPr lang="en-US"/>
          </a:p>
        </p:txBody>
      </p:sp>
      <p:sp>
        <p:nvSpPr>
          <p:cNvPr id="27" name="TextBox 1">
            <a:extLst>
              <a:ext uri="{FF2B5EF4-FFF2-40B4-BE49-F238E27FC236}">
                <a16:creationId xmlns:a16="http://schemas.microsoft.com/office/drawing/2014/main" id="{493CFC9A-41D7-0C27-C864-C9449FAC5E30}"/>
              </a:ext>
            </a:extLst>
          </p:cNvPr>
          <p:cNvSpPr txBox="1"/>
          <p:nvPr/>
        </p:nvSpPr>
        <p:spPr>
          <a:xfrm>
            <a:off x="6999293" y="5695153"/>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Mess kits, paper cups, plates and disposable utensils, paper towels </a:t>
            </a:r>
            <a:endParaRPr lang="en-US"/>
          </a:p>
        </p:txBody>
      </p:sp>
      <p:sp>
        <p:nvSpPr>
          <p:cNvPr id="28" name="TextBox 1">
            <a:extLst>
              <a:ext uri="{FF2B5EF4-FFF2-40B4-BE49-F238E27FC236}">
                <a16:creationId xmlns:a16="http://schemas.microsoft.com/office/drawing/2014/main" id="{F3E37279-C5B9-5411-AF76-895C53721F51}"/>
              </a:ext>
            </a:extLst>
          </p:cNvPr>
          <p:cNvSpPr txBox="1"/>
          <p:nvPr/>
        </p:nvSpPr>
        <p:spPr>
          <a:xfrm>
            <a:off x="6999293" y="5986699"/>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Paper and pencil </a:t>
            </a:r>
            <a:endParaRPr lang="en-US"/>
          </a:p>
        </p:txBody>
      </p:sp>
      <p:sp>
        <p:nvSpPr>
          <p:cNvPr id="29" name="TextBox 1">
            <a:extLst>
              <a:ext uri="{FF2B5EF4-FFF2-40B4-BE49-F238E27FC236}">
                <a16:creationId xmlns:a16="http://schemas.microsoft.com/office/drawing/2014/main" id="{7A220C08-D8F3-FFF2-9A47-4DF9066C1A5C}"/>
              </a:ext>
            </a:extLst>
          </p:cNvPr>
          <p:cNvSpPr txBox="1"/>
          <p:nvPr/>
        </p:nvSpPr>
        <p:spPr>
          <a:xfrm>
            <a:off x="6999293" y="6301622"/>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Books, games, puzzles, or other activities for children </a:t>
            </a:r>
            <a:endParaRPr lang="en-US"/>
          </a:p>
        </p:txBody>
      </p:sp>
    </p:spTree>
    <p:extLst>
      <p:ext uri="{BB962C8B-B14F-4D97-AF65-F5344CB8AC3E}">
        <p14:creationId xmlns:p14="http://schemas.microsoft.com/office/powerpoint/2010/main" val="2881154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110C-813C-43DB-95BF-6697D51B5C73}"/>
              </a:ext>
            </a:extLst>
          </p:cNvPr>
          <p:cNvSpPr>
            <a:spLocks noGrp="1"/>
          </p:cNvSpPr>
          <p:nvPr>
            <p:ph type="title"/>
          </p:nvPr>
        </p:nvSpPr>
        <p:spPr>
          <a:xfrm>
            <a:off x="6300822" y="533400"/>
            <a:ext cx="4397960" cy="1325218"/>
          </a:xfrm>
        </p:spPr>
        <p:txBody>
          <a:bodyPr vert="horz" lIns="91416" tIns="45708" rIns="91416" bIns="45708" rtlCol="0" anchor="ctr">
            <a:normAutofit/>
          </a:bodyPr>
          <a:lstStyle/>
          <a:p>
            <a:r>
              <a:rPr lang="en-US"/>
              <a:t>Communication</a:t>
            </a:r>
          </a:p>
        </p:txBody>
      </p:sp>
      <p:pic>
        <p:nvPicPr>
          <p:cNvPr id="5" name="Picture 4">
            <a:extLst>
              <a:ext uri="{FF2B5EF4-FFF2-40B4-BE49-F238E27FC236}">
                <a16:creationId xmlns:a16="http://schemas.microsoft.com/office/drawing/2014/main" id="{9868551C-F522-4554-9A50-DACB1A6949AC}"/>
              </a:ext>
            </a:extLst>
          </p:cNvPr>
          <p:cNvPicPr>
            <a:picLocks noChangeAspect="1"/>
          </p:cNvPicPr>
          <p:nvPr/>
        </p:nvPicPr>
        <p:blipFill rotWithShape="1">
          <a:blip r:embed="rId3">
            <a:extLst>
              <a:ext uri="{28A0092B-C50C-407E-A947-70E740481C1C}">
                <a14:useLocalDpi xmlns:a14="http://schemas.microsoft.com/office/drawing/2010/main" val="0"/>
              </a:ext>
            </a:extLst>
          </a:blip>
          <a:srcRect t="29520"/>
          <a:stretch/>
        </p:blipFill>
        <p:spPr>
          <a:xfrm>
            <a:off x="1265715" y="754601"/>
            <a:ext cx="3111284" cy="874669"/>
          </a:xfrm>
          <a:prstGeom prst="rect">
            <a:avLst/>
          </a:prstGeom>
        </p:spPr>
      </p:pic>
      <p:sp>
        <p:nvSpPr>
          <p:cNvPr id="3" name="Content Placeholder 2">
            <a:extLst>
              <a:ext uri="{FF2B5EF4-FFF2-40B4-BE49-F238E27FC236}">
                <a16:creationId xmlns:a16="http://schemas.microsoft.com/office/drawing/2014/main" id="{DFB70B04-778D-47F5-B70D-ECFD48844819}"/>
              </a:ext>
            </a:extLst>
          </p:cNvPr>
          <p:cNvSpPr>
            <a:spLocks noGrp="1"/>
          </p:cNvSpPr>
          <p:nvPr>
            <p:ph sz="half" idx="1"/>
          </p:nvPr>
        </p:nvSpPr>
        <p:spPr>
          <a:xfrm>
            <a:off x="6092306" y="1624121"/>
            <a:ext cx="5432390" cy="4312869"/>
          </a:xfrm>
        </p:spPr>
        <p:txBody>
          <a:bodyPr vert="horz" lIns="91416" tIns="45708" rIns="91416" bIns="45708" rtlCol="0" anchor="t">
            <a:normAutofit/>
          </a:bodyPr>
          <a:lstStyle/>
          <a:p>
            <a:r>
              <a:rPr lang="en-US" sz="2400" dirty="0"/>
              <a:t>When an emergency threatens lives, it’s critical that we can reach you! </a:t>
            </a:r>
          </a:p>
          <a:p>
            <a:r>
              <a:rPr lang="en-US" sz="2400" dirty="0"/>
              <a:t>Alameda County Alert (AC Alert) sends you emergency messages to your chosen device for events in Alameda County</a:t>
            </a:r>
          </a:p>
          <a:p>
            <a:endParaRPr lang="en-US" sz="1950" dirty="0"/>
          </a:p>
          <a:p>
            <a:endParaRPr lang="en-US" sz="4000" dirty="0"/>
          </a:p>
        </p:txBody>
      </p:sp>
      <p:pic>
        <p:nvPicPr>
          <p:cNvPr id="4" name="Picture 3">
            <a:extLst>
              <a:ext uri="{FF2B5EF4-FFF2-40B4-BE49-F238E27FC236}">
                <a16:creationId xmlns:a16="http://schemas.microsoft.com/office/drawing/2014/main" id="{BFA1E977-FA5C-3741-5B22-08C9B48EF959}"/>
              </a:ext>
            </a:extLst>
          </p:cNvPr>
          <p:cNvPicPr>
            <a:picLocks noChangeAspect="1"/>
          </p:cNvPicPr>
          <p:nvPr/>
        </p:nvPicPr>
        <p:blipFill rotWithShape="1">
          <a:blip r:embed="rId4"/>
          <a:srcRect r="-474" b="24542"/>
          <a:stretch/>
        </p:blipFill>
        <p:spPr>
          <a:xfrm>
            <a:off x="745201" y="2653197"/>
            <a:ext cx="4130454" cy="3991414"/>
          </a:xfrm>
          <a:prstGeom prst="rect">
            <a:avLst/>
          </a:prstGeom>
        </p:spPr>
      </p:pic>
      <p:sp>
        <p:nvSpPr>
          <p:cNvPr id="8" name="TextBox 7">
            <a:extLst>
              <a:ext uri="{FF2B5EF4-FFF2-40B4-BE49-F238E27FC236}">
                <a16:creationId xmlns:a16="http://schemas.microsoft.com/office/drawing/2014/main" id="{02ECFBE9-9D69-2C32-B3B0-5F43902D3015}"/>
              </a:ext>
            </a:extLst>
          </p:cNvPr>
          <p:cNvSpPr txBox="1"/>
          <p:nvPr/>
        </p:nvSpPr>
        <p:spPr>
          <a:xfrm>
            <a:off x="1265560" y="2219941"/>
            <a:ext cx="39612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tx1">
                    <a:lumMod val="65000"/>
                    <a:lumOff val="35000"/>
                  </a:schemeClr>
                </a:solidFill>
              </a:rPr>
              <a:t>Sign up: ACAlert.org</a:t>
            </a:r>
          </a:p>
        </p:txBody>
      </p:sp>
      <p:sp>
        <p:nvSpPr>
          <p:cNvPr id="9" name="Arrow: Curved Right 8">
            <a:extLst>
              <a:ext uri="{FF2B5EF4-FFF2-40B4-BE49-F238E27FC236}">
                <a16:creationId xmlns:a16="http://schemas.microsoft.com/office/drawing/2014/main" id="{55D0016A-F9BF-7DCB-1BFE-79EC6B7802CE}"/>
              </a:ext>
            </a:extLst>
          </p:cNvPr>
          <p:cNvSpPr/>
          <p:nvPr/>
        </p:nvSpPr>
        <p:spPr>
          <a:xfrm>
            <a:off x="394074" y="2455716"/>
            <a:ext cx="558511" cy="132484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2" name="Picture 6">
            <a:extLst>
              <a:ext uri="{FF2B5EF4-FFF2-40B4-BE49-F238E27FC236}">
                <a16:creationId xmlns:a16="http://schemas.microsoft.com/office/drawing/2014/main" id="{33B39689-24B6-4375-1A67-618593532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03" y="4031692"/>
            <a:ext cx="5840996" cy="27691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41739267-D025-76C3-74A8-DD2F432288AD}"/>
              </a:ext>
            </a:extLst>
          </p:cNvPr>
          <p:cNvSpPr txBox="1"/>
          <p:nvPr/>
        </p:nvSpPr>
        <p:spPr>
          <a:xfrm>
            <a:off x="1182744" y="6336834"/>
            <a:ext cx="3278667"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QR code</a:t>
            </a:r>
          </a:p>
        </p:txBody>
      </p:sp>
    </p:spTree>
    <p:extLst>
      <p:ext uri="{BB962C8B-B14F-4D97-AF65-F5344CB8AC3E}">
        <p14:creationId xmlns:p14="http://schemas.microsoft.com/office/powerpoint/2010/main" val="1653938607"/>
      </p:ext>
    </p:extLst>
  </p:cSld>
  <p:clrMapOvr>
    <a:masterClrMapping/>
  </p:clrMapOvr>
</p:sld>
</file>

<file path=ppt/theme/theme1.xml><?xml version="1.0" encoding="utf-8"?>
<a:theme xmlns:a="http://schemas.openxmlformats.org/drawingml/2006/main" name="Business Contrast 16x9">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B9166-2E01-44C0-B213-4E36B4FF9306}" vid="{9FB243D3-233B-4EB4-BE37-C505132985D4}"/>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AC9EAE5B4EBE4D9A0C0ED11B61F8FB" ma:contentTypeVersion="8" ma:contentTypeDescription="Create a new document." ma:contentTypeScope="" ma:versionID="af9c270b9f54d3590bb3f384dc79f0fb">
  <xsd:schema xmlns:xsd="http://www.w3.org/2001/XMLSchema" xmlns:xs="http://www.w3.org/2001/XMLSchema" xmlns:p="http://schemas.microsoft.com/office/2006/metadata/properties" xmlns:ns2="97da1b59-45e5-4564-a37c-0294bd0f0483" xmlns:ns3="16b7dc69-344c-4423-8f40-4967978fb73b" targetNamespace="http://schemas.microsoft.com/office/2006/metadata/properties" ma:root="true" ma:fieldsID="915ffc9f4d36c316039ec6c749056c21" ns2:_="" ns3:_="">
    <xsd:import namespace="97da1b59-45e5-4564-a37c-0294bd0f0483"/>
    <xsd:import namespace="16b7dc69-344c-4423-8f40-4967978fb7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a1b59-45e5-4564-a37c-0294bd0f0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b7dc69-344c-4423-8f40-4967978fb73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7567CE-A543-444C-8597-EB2278491126}">
  <ds:schemaRefs>
    <ds:schemaRef ds:uri="http://schemas.microsoft.com/sharepoint/v3/contenttype/forms"/>
  </ds:schemaRefs>
</ds:datastoreItem>
</file>

<file path=customXml/itemProps2.xml><?xml version="1.0" encoding="utf-8"?>
<ds:datastoreItem xmlns:ds="http://schemas.openxmlformats.org/officeDocument/2006/customXml" ds:itemID="{2A2B192F-2894-40EF-8C53-3B3BCE05FC93}">
  <ds:schemaRefs>
    <ds:schemaRef ds:uri="16b7dc69-344c-4423-8f40-4967978fb73b"/>
    <ds:schemaRef ds:uri="97da1b59-45e5-4564-a37c-0294bd0f0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32D51B-405E-4F81-B5A9-F253CD7FC481}">
  <ds:schemaRefs>
    <ds:schemaRef ds:uri="http://schemas.microsoft.com/office/2006/documentManagement/types"/>
    <ds:schemaRef ds:uri="http://schemas.microsoft.com/office/infopath/2007/PartnerControls"/>
    <ds:schemaRef ds:uri="97da1b59-45e5-4564-a37c-0294bd0f0483"/>
    <ds:schemaRef ds:uri="http://purl.org/dc/elements/1.1/"/>
    <ds:schemaRef ds:uri="http://schemas.microsoft.com/office/2006/metadata/properties"/>
    <ds:schemaRef ds:uri="http://purl.org/dc/terms/"/>
    <ds:schemaRef ds:uri="16b7dc69-344c-4423-8f40-4967978fb73b"/>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Business contrast presentation (widescreen)</Template>
  <TotalTime>4689</TotalTime>
  <Words>7352</Words>
  <Application>Microsoft Office PowerPoint</Application>
  <PresentationFormat>Custom</PresentationFormat>
  <Paragraphs>679</Paragraphs>
  <Slides>47</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vt:lpstr>
      <vt:lpstr>Arial,Sans-Serif</vt:lpstr>
      <vt:lpstr>Calibri</vt:lpstr>
      <vt:lpstr>Calibri Light</vt:lpstr>
      <vt:lpstr>Courier New</vt:lpstr>
      <vt:lpstr>Franklin Gothic Medium</vt:lpstr>
      <vt:lpstr>Libre Franklin</vt:lpstr>
      <vt:lpstr>Libre Franklin Medium</vt:lpstr>
      <vt:lpstr>Segoe UI</vt:lpstr>
      <vt:lpstr>Source Sans Pro</vt:lpstr>
      <vt:lpstr>Wingdings</vt:lpstr>
      <vt:lpstr>Business Contrast 16x9</vt:lpstr>
      <vt:lpstr>Wildfire &amp; Heat Season Training   </vt:lpstr>
      <vt:lpstr>About us </vt:lpstr>
      <vt:lpstr>What you will learn today</vt:lpstr>
      <vt:lpstr>PowerPoint Presentation</vt:lpstr>
      <vt:lpstr>Whose Health Is Affected?</vt:lpstr>
      <vt:lpstr>Climate Preparedness</vt:lpstr>
      <vt:lpstr>Preparedness</vt:lpstr>
      <vt:lpstr>PowerPoint Presentation</vt:lpstr>
      <vt:lpstr>Communication</vt:lpstr>
      <vt:lpstr>Local Social Media:</vt:lpstr>
      <vt:lpstr>Evacuation Warning vs Evacuation Order </vt:lpstr>
      <vt:lpstr>Evacuation Notifications</vt:lpstr>
      <vt:lpstr>Safe Drinking Water </vt:lpstr>
      <vt:lpstr>Emergency Contacts</vt:lpstr>
      <vt:lpstr>Extreme Heat </vt:lpstr>
      <vt:lpstr>Climate Impact: Extreme Heat</vt:lpstr>
      <vt:lpstr>Heat Vulnerability Map</vt:lpstr>
      <vt:lpstr>PowerPoint Presentation</vt:lpstr>
      <vt:lpstr>Extreme Heat:  Who is most vulnerable? </vt:lpstr>
      <vt:lpstr>Extreme Heat:  How to prepare and stay safe </vt:lpstr>
      <vt:lpstr>Wildfires</vt:lpstr>
      <vt:lpstr>Climate Impact: More Frequent and Severe Wildfires</vt:lpstr>
      <vt:lpstr>Longer Wildfire Season</vt:lpstr>
      <vt:lpstr>Wildfire Severity Zones</vt:lpstr>
      <vt:lpstr>Wildfire:  Who is most vulnerable? </vt:lpstr>
      <vt:lpstr>Wildfire:  How to prepare and  stay safe </vt:lpstr>
      <vt:lpstr>Wildfire Smoke &amp; Poor Air Quality</vt:lpstr>
      <vt:lpstr>Air Quality Readings</vt:lpstr>
      <vt:lpstr>Health Impacts from Smoke</vt:lpstr>
      <vt:lpstr>Smoke, Heat, and COVID</vt:lpstr>
      <vt:lpstr>Wildfire smoke and poor air quality: Who is most vulnerable?</vt:lpstr>
      <vt:lpstr>Wildfire smoke and poor air quality: How to prepare and stay safe </vt:lpstr>
      <vt:lpstr>Power Shutoffs &amp; Outages</vt:lpstr>
      <vt:lpstr>PG&amp;E Public Safety Power Shutoffs (PSPS)</vt:lpstr>
      <vt:lpstr>Be prepared for planned or unplanned power shutoffs, caused by storms or fire risk </vt:lpstr>
      <vt:lpstr>PowerPoint Presentation</vt:lpstr>
      <vt:lpstr>Existing Program Support for Households</vt:lpstr>
      <vt:lpstr>Gaps in Support</vt:lpstr>
      <vt:lpstr>PSPS and Outages:  How to prepare and stay safe </vt:lpstr>
      <vt:lpstr>How can we support you in becoming more resilient to climate hazards?</vt:lpstr>
      <vt:lpstr>What questions do you have?</vt:lpstr>
      <vt:lpstr>Thank you For helping us build a more resilient community! </vt:lpstr>
      <vt:lpstr>Resources</vt:lpstr>
      <vt:lpstr>Preparedness Resources</vt:lpstr>
      <vt:lpstr>Heat Wave Resources</vt:lpstr>
      <vt:lpstr>Wildfire &amp; Smoke Resources</vt:lpstr>
      <vt:lpstr>PSPS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Church, Sarah  GSA - Sustainability</dc:creator>
  <cp:lastModifiedBy>Kann, Grace GSA - Sustainability</cp:lastModifiedBy>
  <cp:revision>56</cp:revision>
  <dcterms:created xsi:type="dcterms:W3CDTF">2023-08-31T19:27:37Z</dcterms:created>
  <dcterms:modified xsi:type="dcterms:W3CDTF">2024-08-28T16:34:46Z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0x01010092AC9EAE5B4EBE4D9A0C0ED11B61F8FB</vt:lpwstr>
  </property>
</Properties>
</file>