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3" r:id="rId3"/>
    <p:sldId id="266" r:id="rId4"/>
    <p:sldId id="273" r:id="rId5"/>
    <p:sldId id="268" r:id="rId6"/>
    <p:sldId id="271" r:id="rId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9B58322-99AE-447A-B154-2ED6E6CDECA2}" type="datetimeFigureOut">
              <a:rPr lang="en-US" smtClean="0"/>
              <a:pPr/>
              <a:t>6/3/2014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455E73-3D7D-4D80-8B81-F560CA9DA3E6}" type="slidenum">
              <a:rPr lang="en-US" smtClean="0"/>
              <a:pPr/>
              <a:t>‹#›</a:t>
            </a:fld>
            <a:endParaRPr lang="en-US"/>
          </a:p>
        </p:txBody>
      </p:sp>
    </p:spTree>
    <p:extLst>
      <p:ext uri="{BB962C8B-B14F-4D97-AF65-F5344CB8AC3E}">
        <p14:creationId xmlns:p14="http://schemas.microsoft.com/office/powerpoint/2010/main" val="72279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1</a:t>
            </a:fld>
            <a:endParaRPr lang="en-US"/>
          </a:p>
        </p:txBody>
      </p:sp>
    </p:spTree>
    <p:extLst>
      <p:ext uri="{BB962C8B-B14F-4D97-AF65-F5344CB8AC3E}">
        <p14:creationId xmlns:p14="http://schemas.microsoft.com/office/powerpoint/2010/main" val="248613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2</a:t>
            </a:fld>
            <a:endParaRPr lang="en-US"/>
          </a:p>
        </p:txBody>
      </p:sp>
    </p:spTree>
    <p:extLst>
      <p:ext uri="{BB962C8B-B14F-4D97-AF65-F5344CB8AC3E}">
        <p14:creationId xmlns:p14="http://schemas.microsoft.com/office/powerpoint/2010/main" val="112211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3</a:t>
            </a:fld>
            <a:endParaRPr lang="en-US"/>
          </a:p>
        </p:txBody>
      </p:sp>
    </p:spTree>
    <p:extLst>
      <p:ext uri="{BB962C8B-B14F-4D97-AF65-F5344CB8AC3E}">
        <p14:creationId xmlns:p14="http://schemas.microsoft.com/office/powerpoint/2010/main" val="269562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4</a:t>
            </a:fld>
            <a:endParaRPr lang="en-US"/>
          </a:p>
        </p:txBody>
      </p:sp>
    </p:spTree>
    <p:extLst>
      <p:ext uri="{BB962C8B-B14F-4D97-AF65-F5344CB8AC3E}">
        <p14:creationId xmlns:p14="http://schemas.microsoft.com/office/powerpoint/2010/main" val="277681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5</a:t>
            </a:fld>
            <a:endParaRPr lang="en-US"/>
          </a:p>
        </p:txBody>
      </p:sp>
    </p:spTree>
    <p:extLst>
      <p:ext uri="{BB962C8B-B14F-4D97-AF65-F5344CB8AC3E}">
        <p14:creationId xmlns:p14="http://schemas.microsoft.com/office/powerpoint/2010/main" val="210101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55E73-3D7D-4D80-8B81-F560CA9DA3E6}" type="slidenum">
              <a:rPr lang="en-US" smtClean="0"/>
              <a:pPr/>
              <a:t>6</a:t>
            </a:fld>
            <a:endParaRPr lang="en-US"/>
          </a:p>
        </p:txBody>
      </p:sp>
    </p:spTree>
    <p:extLst>
      <p:ext uri="{BB962C8B-B14F-4D97-AF65-F5344CB8AC3E}">
        <p14:creationId xmlns:p14="http://schemas.microsoft.com/office/powerpoint/2010/main" val="3445065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B221BD-83DF-454F-A260-2042761DCDF0}" type="datetime1">
              <a:rPr lang="en-US" smtClean="0"/>
              <a:pPr/>
              <a:t>6/3/2014</a:t>
            </a:fld>
            <a:endParaRPr lang="en-US"/>
          </a:p>
        </p:txBody>
      </p:sp>
      <p:sp>
        <p:nvSpPr>
          <p:cNvPr id="5" name="Footer Placeholder 4"/>
          <p:cNvSpPr>
            <a:spLocks noGrp="1"/>
          </p:cNvSpPr>
          <p:nvPr>
            <p:ph type="ftr" sz="quarter" idx="11"/>
          </p:nvPr>
        </p:nvSpPr>
        <p:spPr/>
        <p:txBody>
          <a:bodyPr/>
          <a:lstStyle/>
          <a:p>
            <a:r>
              <a:rPr lang="en-US" smtClean="0"/>
              <a:t>Where Value meets Values® </a:t>
            </a:r>
            <a:endParaRPr lang="en-US"/>
          </a:p>
        </p:txBody>
      </p:sp>
      <p:sp>
        <p:nvSpPr>
          <p:cNvPr id="6" name="Slide Number Placeholder 5"/>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A7F63-E9E7-4CA5-92DB-1FD889A256B1}" type="datetime1">
              <a:rPr lang="en-US" smtClean="0"/>
              <a:pPr/>
              <a:t>6/3/2014</a:t>
            </a:fld>
            <a:endParaRPr lang="en-US"/>
          </a:p>
        </p:txBody>
      </p:sp>
      <p:sp>
        <p:nvSpPr>
          <p:cNvPr id="5" name="Footer Placeholder 4"/>
          <p:cNvSpPr>
            <a:spLocks noGrp="1"/>
          </p:cNvSpPr>
          <p:nvPr>
            <p:ph type="ftr" sz="quarter" idx="11"/>
          </p:nvPr>
        </p:nvSpPr>
        <p:spPr/>
        <p:txBody>
          <a:bodyPr/>
          <a:lstStyle/>
          <a:p>
            <a:r>
              <a:rPr lang="en-US" smtClean="0"/>
              <a:t>Where Value meets Values® </a:t>
            </a:r>
            <a:endParaRPr lang="en-US"/>
          </a:p>
        </p:txBody>
      </p:sp>
      <p:sp>
        <p:nvSpPr>
          <p:cNvPr id="6" name="Slide Number Placeholder 5"/>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B3B8BB-343D-4497-968A-C1349F6A7A4A}" type="datetime1">
              <a:rPr lang="en-US" smtClean="0"/>
              <a:pPr/>
              <a:t>6/3/2014</a:t>
            </a:fld>
            <a:endParaRPr lang="en-US"/>
          </a:p>
        </p:txBody>
      </p:sp>
      <p:sp>
        <p:nvSpPr>
          <p:cNvPr id="5" name="Footer Placeholder 4"/>
          <p:cNvSpPr>
            <a:spLocks noGrp="1"/>
          </p:cNvSpPr>
          <p:nvPr>
            <p:ph type="ftr" sz="quarter" idx="11"/>
          </p:nvPr>
        </p:nvSpPr>
        <p:spPr/>
        <p:txBody>
          <a:bodyPr/>
          <a:lstStyle/>
          <a:p>
            <a:r>
              <a:rPr lang="en-US" smtClean="0"/>
              <a:t>Where Value meets Values® </a:t>
            </a:r>
            <a:endParaRPr lang="en-US"/>
          </a:p>
        </p:txBody>
      </p:sp>
      <p:sp>
        <p:nvSpPr>
          <p:cNvPr id="6" name="Slide Number Placeholder 5"/>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8B315A-C2E1-4DAB-9403-E4B6D381F923}" type="datetime1">
              <a:rPr lang="en-US" smtClean="0"/>
              <a:pPr/>
              <a:t>6/3/2014</a:t>
            </a:fld>
            <a:endParaRPr lang="en-US"/>
          </a:p>
        </p:txBody>
      </p:sp>
      <p:sp>
        <p:nvSpPr>
          <p:cNvPr id="5" name="Footer Placeholder 4"/>
          <p:cNvSpPr>
            <a:spLocks noGrp="1"/>
          </p:cNvSpPr>
          <p:nvPr>
            <p:ph type="ftr" sz="quarter" idx="11"/>
          </p:nvPr>
        </p:nvSpPr>
        <p:spPr/>
        <p:txBody>
          <a:bodyPr/>
          <a:lstStyle/>
          <a:p>
            <a:r>
              <a:rPr lang="en-US" smtClean="0"/>
              <a:t>Where Value meets Values® </a:t>
            </a:r>
            <a:endParaRPr lang="en-US"/>
          </a:p>
        </p:txBody>
      </p:sp>
      <p:sp>
        <p:nvSpPr>
          <p:cNvPr id="6" name="Slide Number Placeholder 5"/>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06A56A-BFBB-404B-8C11-C8F6A4466A6A}" type="datetime1">
              <a:rPr lang="en-US" smtClean="0"/>
              <a:pPr/>
              <a:t>6/3/2014</a:t>
            </a:fld>
            <a:endParaRPr lang="en-US"/>
          </a:p>
        </p:txBody>
      </p:sp>
      <p:sp>
        <p:nvSpPr>
          <p:cNvPr id="5" name="Footer Placeholder 4"/>
          <p:cNvSpPr>
            <a:spLocks noGrp="1"/>
          </p:cNvSpPr>
          <p:nvPr>
            <p:ph type="ftr" sz="quarter" idx="11"/>
          </p:nvPr>
        </p:nvSpPr>
        <p:spPr/>
        <p:txBody>
          <a:bodyPr/>
          <a:lstStyle/>
          <a:p>
            <a:r>
              <a:rPr lang="en-US" smtClean="0"/>
              <a:t>Where Value meets Values® </a:t>
            </a:r>
            <a:endParaRPr lang="en-US"/>
          </a:p>
        </p:txBody>
      </p:sp>
      <p:sp>
        <p:nvSpPr>
          <p:cNvPr id="6" name="Slide Number Placeholder 5"/>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8DA905-38FB-4D88-844F-228670D1BE1E}" type="datetime1">
              <a:rPr lang="en-US" smtClean="0"/>
              <a:pPr/>
              <a:t>6/3/2014</a:t>
            </a:fld>
            <a:endParaRPr lang="en-US"/>
          </a:p>
        </p:txBody>
      </p:sp>
      <p:sp>
        <p:nvSpPr>
          <p:cNvPr id="6" name="Footer Placeholder 5"/>
          <p:cNvSpPr>
            <a:spLocks noGrp="1"/>
          </p:cNvSpPr>
          <p:nvPr>
            <p:ph type="ftr" sz="quarter" idx="11"/>
          </p:nvPr>
        </p:nvSpPr>
        <p:spPr/>
        <p:txBody>
          <a:bodyPr/>
          <a:lstStyle/>
          <a:p>
            <a:r>
              <a:rPr lang="en-US" smtClean="0"/>
              <a:t>Where Value meets Values® </a:t>
            </a:r>
            <a:endParaRPr lang="en-US"/>
          </a:p>
        </p:txBody>
      </p:sp>
      <p:sp>
        <p:nvSpPr>
          <p:cNvPr id="7" name="Slide Number Placeholder 6"/>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E1B850-5DCF-4D2C-B124-BEDAA3EE0147}" type="datetime1">
              <a:rPr lang="en-US" smtClean="0"/>
              <a:pPr/>
              <a:t>6/3/2014</a:t>
            </a:fld>
            <a:endParaRPr lang="en-US"/>
          </a:p>
        </p:txBody>
      </p:sp>
      <p:sp>
        <p:nvSpPr>
          <p:cNvPr id="8" name="Footer Placeholder 7"/>
          <p:cNvSpPr>
            <a:spLocks noGrp="1"/>
          </p:cNvSpPr>
          <p:nvPr>
            <p:ph type="ftr" sz="quarter" idx="11"/>
          </p:nvPr>
        </p:nvSpPr>
        <p:spPr/>
        <p:txBody>
          <a:bodyPr/>
          <a:lstStyle/>
          <a:p>
            <a:r>
              <a:rPr lang="en-US" smtClean="0"/>
              <a:t>Where Value meets Values® </a:t>
            </a:r>
            <a:endParaRPr lang="en-US"/>
          </a:p>
        </p:txBody>
      </p:sp>
      <p:sp>
        <p:nvSpPr>
          <p:cNvPr id="9" name="Slide Number Placeholder 8"/>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2B7B79-7EF6-407E-A80B-687F6C856AE4}" type="datetime1">
              <a:rPr lang="en-US" smtClean="0"/>
              <a:pPr/>
              <a:t>6/3/2014</a:t>
            </a:fld>
            <a:endParaRPr lang="en-US"/>
          </a:p>
        </p:txBody>
      </p:sp>
      <p:sp>
        <p:nvSpPr>
          <p:cNvPr id="4" name="Footer Placeholder 3"/>
          <p:cNvSpPr>
            <a:spLocks noGrp="1"/>
          </p:cNvSpPr>
          <p:nvPr>
            <p:ph type="ftr" sz="quarter" idx="11"/>
          </p:nvPr>
        </p:nvSpPr>
        <p:spPr/>
        <p:txBody>
          <a:bodyPr/>
          <a:lstStyle/>
          <a:p>
            <a:r>
              <a:rPr lang="en-US" smtClean="0"/>
              <a:t>Where Value meets Values® </a:t>
            </a:r>
            <a:endParaRPr lang="en-US"/>
          </a:p>
        </p:txBody>
      </p:sp>
      <p:sp>
        <p:nvSpPr>
          <p:cNvPr id="5" name="Slide Number Placeholder 4"/>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CF7A4-593C-4124-86FD-64F263D3B74B}" type="datetime1">
              <a:rPr lang="en-US" smtClean="0"/>
              <a:pPr/>
              <a:t>6/3/2014</a:t>
            </a:fld>
            <a:endParaRPr lang="en-US"/>
          </a:p>
        </p:txBody>
      </p:sp>
      <p:sp>
        <p:nvSpPr>
          <p:cNvPr id="3" name="Footer Placeholder 2"/>
          <p:cNvSpPr>
            <a:spLocks noGrp="1"/>
          </p:cNvSpPr>
          <p:nvPr>
            <p:ph type="ftr" sz="quarter" idx="11"/>
          </p:nvPr>
        </p:nvSpPr>
        <p:spPr/>
        <p:txBody>
          <a:bodyPr/>
          <a:lstStyle/>
          <a:p>
            <a:r>
              <a:rPr lang="en-US" smtClean="0"/>
              <a:t>Where Value meets Values® </a:t>
            </a:r>
            <a:endParaRPr lang="en-US"/>
          </a:p>
        </p:txBody>
      </p:sp>
      <p:sp>
        <p:nvSpPr>
          <p:cNvPr id="4" name="Slide Number Placeholder 3"/>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A8BF9-4C5C-4DF2-8850-49397B59FCD7}" type="datetime1">
              <a:rPr lang="en-US" smtClean="0"/>
              <a:pPr/>
              <a:t>6/3/2014</a:t>
            </a:fld>
            <a:endParaRPr lang="en-US"/>
          </a:p>
        </p:txBody>
      </p:sp>
      <p:sp>
        <p:nvSpPr>
          <p:cNvPr id="6" name="Footer Placeholder 5"/>
          <p:cNvSpPr>
            <a:spLocks noGrp="1"/>
          </p:cNvSpPr>
          <p:nvPr>
            <p:ph type="ftr" sz="quarter" idx="11"/>
          </p:nvPr>
        </p:nvSpPr>
        <p:spPr/>
        <p:txBody>
          <a:bodyPr/>
          <a:lstStyle/>
          <a:p>
            <a:r>
              <a:rPr lang="en-US" smtClean="0"/>
              <a:t>Where Value meets Values® </a:t>
            </a:r>
            <a:endParaRPr lang="en-US"/>
          </a:p>
        </p:txBody>
      </p:sp>
      <p:sp>
        <p:nvSpPr>
          <p:cNvPr id="7" name="Slide Number Placeholder 6"/>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2B387D-3DE0-42A1-AFCF-882660908893}" type="datetime1">
              <a:rPr lang="en-US" smtClean="0"/>
              <a:pPr/>
              <a:t>6/3/2014</a:t>
            </a:fld>
            <a:endParaRPr lang="en-US"/>
          </a:p>
        </p:txBody>
      </p:sp>
      <p:sp>
        <p:nvSpPr>
          <p:cNvPr id="6" name="Footer Placeholder 5"/>
          <p:cNvSpPr>
            <a:spLocks noGrp="1"/>
          </p:cNvSpPr>
          <p:nvPr>
            <p:ph type="ftr" sz="quarter" idx="11"/>
          </p:nvPr>
        </p:nvSpPr>
        <p:spPr/>
        <p:txBody>
          <a:bodyPr/>
          <a:lstStyle/>
          <a:p>
            <a:r>
              <a:rPr lang="en-US" smtClean="0"/>
              <a:t>Where Value meets Values® </a:t>
            </a:r>
            <a:endParaRPr lang="en-US"/>
          </a:p>
        </p:txBody>
      </p:sp>
      <p:sp>
        <p:nvSpPr>
          <p:cNvPr id="7" name="Slide Number Placeholder 6"/>
          <p:cNvSpPr>
            <a:spLocks noGrp="1"/>
          </p:cNvSpPr>
          <p:nvPr>
            <p:ph type="sldNum" sz="quarter" idx="12"/>
          </p:nvPr>
        </p:nvSpPr>
        <p:spPr/>
        <p:txBody>
          <a:bodyPr/>
          <a:lstStyle/>
          <a:p>
            <a:fld id="{2987A6B8-1731-461D-B7B7-82EFF1D9CA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414A7-7425-4447-950D-43B3595D8BAB}" type="datetime1">
              <a:rPr lang="en-US" smtClean="0"/>
              <a:pPr/>
              <a:t>6/3/2014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Where Value meets Values®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7A6B8-1731-461D-B7B7-82EFF1D9CA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vity\Company Shared Documents\Marketing Art\GSB Art Files\Photos_GSB\5.13 J Cross\8_bit_low_res_jpg\cross_130501_gsb_0126.jpg"/>
          <p:cNvPicPr>
            <a:picLocks noChangeAspect="1" noChangeArrowheads="1"/>
          </p:cNvPicPr>
          <p:nvPr/>
        </p:nvPicPr>
        <p:blipFill>
          <a:blip r:embed="rId3" cstate="print"/>
          <a:srcRect/>
          <a:stretch>
            <a:fillRect/>
          </a:stretch>
        </p:blipFill>
        <p:spPr bwMode="auto">
          <a:xfrm>
            <a:off x="609600" y="1295400"/>
            <a:ext cx="4114800" cy="5132439"/>
          </a:xfrm>
          <a:prstGeom prst="rect">
            <a:avLst/>
          </a:prstGeom>
          <a:noFill/>
        </p:spPr>
      </p:pic>
      <p:pic>
        <p:nvPicPr>
          <p:cNvPr id="4" name="Picture 3" descr="final_logo_with tag_large usage.jpg"/>
          <p:cNvPicPr>
            <a:picLocks noChangeAspect="1"/>
          </p:cNvPicPr>
          <p:nvPr/>
        </p:nvPicPr>
        <p:blipFill>
          <a:blip r:embed="rId4" cstate="print"/>
          <a:stretch>
            <a:fillRect/>
          </a:stretch>
        </p:blipFill>
        <p:spPr>
          <a:xfrm>
            <a:off x="609600" y="304800"/>
            <a:ext cx="1755468" cy="1187335"/>
          </a:xfrm>
          <a:prstGeom prst="rect">
            <a:avLst/>
          </a:prstGeom>
        </p:spPr>
      </p:pic>
      <p:sp>
        <p:nvSpPr>
          <p:cNvPr id="6" name="TextBox 5"/>
          <p:cNvSpPr txBox="1"/>
          <p:nvPr/>
        </p:nvSpPr>
        <p:spPr>
          <a:xfrm>
            <a:off x="3581400" y="990600"/>
            <a:ext cx="4953000" cy="523220"/>
          </a:xfrm>
          <a:prstGeom prst="rect">
            <a:avLst/>
          </a:prstGeom>
          <a:noFill/>
        </p:spPr>
        <p:txBody>
          <a:bodyPr wrap="square" rtlCol="0">
            <a:spAutoFit/>
          </a:bodyPr>
          <a:lstStyle/>
          <a:p>
            <a:pPr algn="r"/>
            <a:r>
              <a:rPr lang="en-US" sz="2800" b="1" dirty="0" smtClean="0">
                <a:solidFill>
                  <a:srgbClr val="00B0F0"/>
                </a:solidFill>
              </a:rPr>
              <a:t>Where Value meets Values®</a:t>
            </a:r>
            <a:endParaRPr lang="en-US" sz="2800" b="1" dirty="0">
              <a:solidFill>
                <a:srgbClr val="00B0F0"/>
              </a:solidFill>
            </a:endParaRPr>
          </a:p>
        </p:txBody>
      </p:sp>
      <p:sp>
        <p:nvSpPr>
          <p:cNvPr id="9" name="TextBox 8"/>
          <p:cNvSpPr txBox="1"/>
          <p:nvPr/>
        </p:nvSpPr>
        <p:spPr>
          <a:xfrm>
            <a:off x="4648200" y="4191000"/>
            <a:ext cx="4038600" cy="1569660"/>
          </a:xfrm>
          <a:prstGeom prst="rect">
            <a:avLst/>
          </a:prstGeom>
          <a:noFill/>
        </p:spPr>
        <p:txBody>
          <a:bodyPr wrap="square" rtlCol="0">
            <a:spAutoFit/>
          </a:bodyPr>
          <a:lstStyle/>
          <a:p>
            <a:pPr algn="ctr"/>
            <a:r>
              <a:rPr lang="en-US" sz="2400" b="1" dirty="0" smtClean="0">
                <a:solidFill>
                  <a:srgbClr val="00B0F0"/>
                </a:solidFill>
              </a:rPr>
              <a:t>Welcome!!</a:t>
            </a:r>
          </a:p>
          <a:p>
            <a:pPr algn="ctr"/>
            <a:r>
              <a:rPr lang="en-US" b="1" dirty="0" smtClean="0">
                <a:solidFill>
                  <a:srgbClr val="FF0000"/>
                </a:solidFill>
              </a:rPr>
              <a:t>Cities, schools and agencies of Alameda County</a:t>
            </a:r>
          </a:p>
          <a:p>
            <a:pPr algn="ctr"/>
            <a:r>
              <a:rPr lang="en-US" b="1" dirty="0" smtClean="0">
                <a:solidFill>
                  <a:srgbClr val="00B0F0"/>
                </a:solidFill>
              </a:rPr>
              <a:t>An Introduction to Give Something Back Office Supplies.</a:t>
            </a:r>
            <a:endParaRPr lang="en-US" b="1" dirty="0">
              <a:solidFill>
                <a:srgbClr val="00B0F0"/>
              </a:solidFill>
            </a:endParaRPr>
          </a:p>
        </p:txBody>
      </p:sp>
      <p:sp>
        <p:nvSpPr>
          <p:cNvPr id="10" name="TextBox 9"/>
          <p:cNvSpPr txBox="1"/>
          <p:nvPr/>
        </p:nvSpPr>
        <p:spPr>
          <a:xfrm>
            <a:off x="3810000" y="6019800"/>
            <a:ext cx="2590800" cy="461665"/>
          </a:xfrm>
          <a:prstGeom prst="rect">
            <a:avLst/>
          </a:prstGeom>
          <a:noFill/>
        </p:spPr>
        <p:txBody>
          <a:bodyPr wrap="square" rtlCol="0">
            <a:spAutoFit/>
          </a:bodyPr>
          <a:lstStyle/>
          <a:p>
            <a:r>
              <a:rPr lang="en-US" sz="800" dirty="0" smtClean="0">
                <a:solidFill>
                  <a:srgbClr val="00B0F0"/>
                </a:solidFill>
              </a:rPr>
              <a:t>Sean Marx (L) and Mike Hannigan (R)</a:t>
            </a:r>
            <a:r>
              <a:rPr lang="en-US" sz="800" dirty="0" smtClean="0"/>
              <a:t>, co-founders and owners since 1991.</a:t>
            </a:r>
          </a:p>
          <a:p>
            <a:r>
              <a:rPr lang="en-US" sz="800" b="1" dirty="0" smtClean="0"/>
              <a:t>Giving is at the heart of our business.</a:t>
            </a:r>
            <a:endParaRPr lang="en-US" sz="800" b="1" dirty="0"/>
          </a:p>
        </p:txBody>
      </p:sp>
      <p:pic>
        <p:nvPicPr>
          <p:cNvPr id="2" name="Picture 2" descr="C:\Users\smarx\Desktop\Alameda County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732546"/>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29200" y="1143000"/>
            <a:ext cx="3733800" cy="461665"/>
          </a:xfrm>
          <a:prstGeom prst="rect">
            <a:avLst/>
          </a:prstGeom>
          <a:noFill/>
        </p:spPr>
        <p:txBody>
          <a:bodyPr wrap="square" rtlCol="0">
            <a:spAutoFit/>
          </a:bodyPr>
          <a:lstStyle/>
          <a:p>
            <a:pPr algn="r"/>
            <a:r>
              <a:rPr lang="en-US" sz="2400" b="1" dirty="0" smtClean="0">
                <a:solidFill>
                  <a:srgbClr val="00B0F0"/>
                </a:solidFill>
              </a:rPr>
              <a:t>Meet Our Founders…</a:t>
            </a:r>
            <a:endParaRPr lang="en-US" sz="2400" b="1" dirty="0">
              <a:solidFill>
                <a:srgbClr val="00B0F0"/>
              </a:solidFill>
            </a:endParaRPr>
          </a:p>
        </p:txBody>
      </p:sp>
      <p:sp>
        <p:nvSpPr>
          <p:cNvPr id="11" name="TextBox 10"/>
          <p:cNvSpPr txBox="1"/>
          <p:nvPr/>
        </p:nvSpPr>
        <p:spPr>
          <a:xfrm>
            <a:off x="5791200" y="2209800"/>
            <a:ext cx="2819400" cy="1785104"/>
          </a:xfrm>
          <a:prstGeom prst="rect">
            <a:avLst/>
          </a:prstGeom>
          <a:noFill/>
        </p:spPr>
        <p:txBody>
          <a:bodyPr wrap="square" rtlCol="0">
            <a:spAutoFit/>
          </a:bodyPr>
          <a:lstStyle/>
          <a:p>
            <a:pPr algn="just"/>
            <a:r>
              <a:rPr lang="en-US" sz="1100" dirty="0" smtClean="0"/>
              <a:t>Yep, those are our owners Sean Marx and Mike Hannigan. They created the company in 1991 on the premise that we don’t need to give dividends to stockholders, we can donate the profits to nonprofits instead! But they realized that they had to offer competitive prices and superior service to make it work. At GSB you’re signing up for more that supplies. It’s easy to get what you need while helping those in need.</a:t>
            </a:r>
            <a:endParaRPr lang="en-US" sz="1100" dirty="0"/>
          </a:p>
        </p:txBody>
      </p:sp>
      <p:pic>
        <p:nvPicPr>
          <p:cNvPr id="13" name="Picture 2"/>
          <p:cNvPicPr>
            <a:picLocks noChangeAspect="1" noChangeArrowheads="1"/>
          </p:cNvPicPr>
          <p:nvPr/>
        </p:nvPicPr>
        <p:blipFill>
          <a:blip r:embed="rId3" cstate="print"/>
          <a:srcRect/>
          <a:stretch>
            <a:fillRect/>
          </a:stretch>
        </p:blipFill>
        <p:spPr bwMode="auto">
          <a:xfrm>
            <a:off x="304800" y="1066800"/>
            <a:ext cx="5181600" cy="4941711"/>
          </a:xfrm>
          <a:prstGeom prst="rect">
            <a:avLst/>
          </a:prstGeom>
          <a:noFill/>
          <a:ln w="9525">
            <a:noFill/>
            <a:miter lim="800000"/>
            <a:headEnd/>
            <a:tailEnd/>
          </a:ln>
        </p:spPr>
      </p:pic>
      <p:pic>
        <p:nvPicPr>
          <p:cNvPr id="4" name="Picture 3" descr="final_logo_with tag_large usage.jpg"/>
          <p:cNvPicPr>
            <a:picLocks noChangeAspect="1"/>
          </p:cNvPicPr>
          <p:nvPr/>
        </p:nvPicPr>
        <p:blipFill>
          <a:blip r:embed="rId4" cstate="print"/>
          <a:stretch>
            <a:fillRect/>
          </a:stretch>
        </p:blipFill>
        <p:spPr>
          <a:xfrm>
            <a:off x="609600" y="304800"/>
            <a:ext cx="1755468" cy="11873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990600"/>
            <a:ext cx="5029200" cy="461665"/>
          </a:xfrm>
          <a:prstGeom prst="rect">
            <a:avLst/>
          </a:prstGeom>
          <a:noFill/>
        </p:spPr>
        <p:txBody>
          <a:bodyPr wrap="square" rtlCol="0">
            <a:spAutoFit/>
          </a:bodyPr>
          <a:lstStyle/>
          <a:p>
            <a:pPr algn="r"/>
            <a:r>
              <a:rPr lang="en-US" sz="2400" b="1" dirty="0" smtClean="0">
                <a:solidFill>
                  <a:srgbClr val="00B0F0"/>
                </a:solidFill>
              </a:rPr>
              <a:t>Our Customer Commitment…</a:t>
            </a:r>
            <a:endParaRPr lang="en-US" sz="2400" b="1" dirty="0">
              <a:solidFill>
                <a:srgbClr val="00B0F0"/>
              </a:solidFill>
            </a:endParaRPr>
          </a:p>
        </p:txBody>
      </p:sp>
      <p:pic>
        <p:nvPicPr>
          <p:cNvPr id="4" name="Picture 3" descr="final_logo_with tag_large usage.jpg"/>
          <p:cNvPicPr>
            <a:picLocks noChangeAspect="1"/>
          </p:cNvPicPr>
          <p:nvPr/>
        </p:nvPicPr>
        <p:blipFill>
          <a:blip r:embed="rId3" cstate="print"/>
          <a:stretch>
            <a:fillRect/>
          </a:stretch>
        </p:blipFill>
        <p:spPr>
          <a:xfrm>
            <a:off x="609600" y="304800"/>
            <a:ext cx="1755468" cy="1187335"/>
          </a:xfrm>
          <a:prstGeom prst="rect">
            <a:avLst/>
          </a:prstGeom>
        </p:spPr>
      </p:pic>
      <p:pic>
        <p:nvPicPr>
          <p:cNvPr id="8197" name="Picture 5"/>
          <p:cNvPicPr>
            <a:picLocks noChangeAspect="1" noChangeArrowheads="1"/>
          </p:cNvPicPr>
          <p:nvPr/>
        </p:nvPicPr>
        <p:blipFill>
          <a:blip r:embed="rId4" cstate="print"/>
          <a:srcRect/>
          <a:stretch>
            <a:fillRect/>
          </a:stretch>
        </p:blipFill>
        <p:spPr bwMode="auto">
          <a:xfrm>
            <a:off x="609600" y="1752600"/>
            <a:ext cx="1600200" cy="4273194"/>
          </a:xfrm>
          <a:prstGeom prst="rect">
            <a:avLst/>
          </a:prstGeom>
          <a:noFill/>
          <a:ln w="9525">
            <a:noFill/>
            <a:miter lim="800000"/>
            <a:headEnd/>
            <a:tailEnd/>
          </a:ln>
        </p:spPr>
      </p:pic>
      <p:sp>
        <p:nvSpPr>
          <p:cNvPr id="13" name="TextBox 12"/>
          <p:cNvSpPr txBox="1"/>
          <p:nvPr/>
        </p:nvSpPr>
        <p:spPr>
          <a:xfrm>
            <a:off x="2438400" y="5257800"/>
            <a:ext cx="3124200" cy="600164"/>
          </a:xfrm>
          <a:prstGeom prst="rect">
            <a:avLst/>
          </a:prstGeom>
          <a:noFill/>
        </p:spPr>
        <p:txBody>
          <a:bodyPr wrap="square" rtlCol="0">
            <a:spAutoFit/>
          </a:bodyPr>
          <a:lstStyle/>
          <a:p>
            <a:pPr algn="just"/>
            <a:r>
              <a:rPr lang="en-US" sz="1100" dirty="0" smtClean="0"/>
              <a:t>We don’t want just anyone delivering your order, we want someone you can get to know and trust. That’s why we have our own delivery team.</a:t>
            </a:r>
            <a:endParaRPr lang="en-US" sz="1100" dirty="0"/>
          </a:p>
        </p:txBody>
      </p:sp>
      <p:pic>
        <p:nvPicPr>
          <p:cNvPr id="2059" name="Picture 11"/>
          <p:cNvPicPr>
            <a:picLocks noChangeAspect="1" noChangeArrowheads="1"/>
          </p:cNvPicPr>
          <p:nvPr/>
        </p:nvPicPr>
        <p:blipFill>
          <a:blip r:embed="rId5" cstate="print"/>
          <a:srcRect/>
          <a:stretch>
            <a:fillRect/>
          </a:stretch>
        </p:blipFill>
        <p:spPr bwMode="auto">
          <a:xfrm>
            <a:off x="2514599" y="1904999"/>
            <a:ext cx="6172201" cy="314835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1062335"/>
            <a:ext cx="5029200" cy="461665"/>
          </a:xfrm>
          <a:prstGeom prst="rect">
            <a:avLst/>
          </a:prstGeom>
          <a:noFill/>
        </p:spPr>
        <p:txBody>
          <a:bodyPr wrap="square" rtlCol="0">
            <a:spAutoFit/>
          </a:bodyPr>
          <a:lstStyle/>
          <a:p>
            <a:pPr algn="r"/>
            <a:r>
              <a:rPr lang="en-US" sz="2400" b="1" dirty="0" smtClean="0">
                <a:solidFill>
                  <a:srgbClr val="00B0F0"/>
                </a:solidFill>
              </a:rPr>
              <a:t>Trying to go greener?</a:t>
            </a:r>
            <a:endParaRPr lang="en-US" sz="2400" b="1" dirty="0">
              <a:solidFill>
                <a:srgbClr val="00B0F0"/>
              </a:solidFill>
            </a:endParaRPr>
          </a:p>
        </p:txBody>
      </p:sp>
      <p:pic>
        <p:nvPicPr>
          <p:cNvPr id="4" name="Picture 3" descr="final_logo_with tag_large usage.jpg"/>
          <p:cNvPicPr>
            <a:picLocks noChangeAspect="1"/>
          </p:cNvPicPr>
          <p:nvPr/>
        </p:nvPicPr>
        <p:blipFill>
          <a:blip r:embed="rId3" cstate="print"/>
          <a:stretch>
            <a:fillRect/>
          </a:stretch>
        </p:blipFill>
        <p:spPr>
          <a:xfrm>
            <a:off x="609600" y="304800"/>
            <a:ext cx="1755468" cy="1187335"/>
          </a:xfrm>
          <a:prstGeom prst="rect">
            <a:avLst/>
          </a:prstGeom>
        </p:spPr>
      </p:pic>
      <p:grpSp>
        <p:nvGrpSpPr>
          <p:cNvPr id="28" name="Group 27"/>
          <p:cNvGrpSpPr/>
          <p:nvPr/>
        </p:nvGrpSpPr>
        <p:grpSpPr>
          <a:xfrm>
            <a:off x="5257800" y="1981200"/>
            <a:ext cx="3810000" cy="2738229"/>
            <a:chOff x="5334000" y="1981200"/>
            <a:chExt cx="3810000" cy="2738229"/>
          </a:xfrm>
        </p:grpSpPr>
        <p:sp>
          <p:nvSpPr>
            <p:cNvPr id="20" name="TextBox 19"/>
            <p:cNvSpPr txBox="1"/>
            <p:nvPr/>
          </p:nvSpPr>
          <p:spPr>
            <a:xfrm>
              <a:off x="5334000" y="3657600"/>
              <a:ext cx="3581400" cy="1061829"/>
            </a:xfrm>
            <a:prstGeom prst="rect">
              <a:avLst/>
            </a:prstGeom>
            <a:noFill/>
          </p:spPr>
          <p:txBody>
            <a:bodyPr wrap="square" rtlCol="0">
              <a:spAutoFit/>
            </a:bodyPr>
            <a:lstStyle/>
            <a:p>
              <a:pPr lvl="0" algn="just"/>
              <a:r>
                <a:rPr lang="en-US" sz="1050" dirty="0" smtClean="0"/>
                <a:t>You don’t have to wear a cape to save the planet. In fact, just by buying greener products for your company, you could dramatically make your company a more earth-friendly place! Don’t know where to start? The Green Audit is a great way to evaluate your current green purchases, and can provide a stepping stone for you to move in the green direction. </a:t>
              </a:r>
              <a:endParaRPr lang="en-US" sz="1050" dirty="0"/>
            </a:p>
          </p:txBody>
        </p:sp>
        <p:sp>
          <p:nvSpPr>
            <p:cNvPr id="25" name="TextBox 24"/>
            <p:cNvSpPr txBox="1"/>
            <p:nvPr/>
          </p:nvSpPr>
          <p:spPr>
            <a:xfrm>
              <a:off x="5334000" y="2286000"/>
              <a:ext cx="3505200" cy="907941"/>
            </a:xfrm>
            <a:prstGeom prst="rect">
              <a:avLst/>
            </a:prstGeom>
            <a:solidFill>
              <a:schemeClr val="bg1"/>
            </a:solidFill>
          </p:spPr>
          <p:txBody>
            <a:bodyPr wrap="square" rtlCol="0">
              <a:spAutoFit/>
            </a:bodyPr>
            <a:lstStyle/>
            <a:p>
              <a:pPr algn="just"/>
              <a:r>
                <a:rPr lang="en-US" sz="1050" dirty="0" smtClean="0"/>
                <a:t>We’ve been rocking the green thing from the very beginning. It’s our core, not a bandwagon. We are proud to offer more than 6,000 affordable recycled and green options in almost every product category. At GSB it goes beyond just products, it’s about doing all we can to create healthy communities</a:t>
              </a:r>
              <a:r>
                <a:rPr lang="en-US" sz="1100" dirty="0" smtClean="0"/>
                <a:t>.</a:t>
              </a:r>
            </a:p>
          </p:txBody>
        </p:sp>
        <p:sp>
          <p:nvSpPr>
            <p:cNvPr id="26" name="TextBox 25"/>
            <p:cNvSpPr txBox="1"/>
            <p:nvPr/>
          </p:nvSpPr>
          <p:spPr>
            <a:xfrm>
              <a:off x="5334000" y="1981200"/>
              <a:ext cx="3810000" cy="307777"/>
            </a:xfrm>
            <a:prstGeom prst="rect">
              <a:avLst/>
            </a:prstGeom>
            <a:noFill/>
          </p:spPr>
          <p:txBody>
            <a:bodyPr wrap="square" rtlCol="0">
              <a:spAutoFit/>
            </a:bodyPr>
            <a:lstStyle/>
            <a:p>
              <a:r>
                <a:rPr lang="en-US" sz="1400" b="1" dirty="0" smtClean="0">
                  <a:solidFill>
                    <a:srgbClr val="00B0F0"/>
                  </a:solidFill>
                </a:rPr>
                <a:t>Consider us your partner in a green(</a:t>
              </a:r>
              <a:r>
                <a:rPr lang="en-US" sz="1400" b="1" dirty="0" err="1" smtClean="0">
                  <a:solidFill>
                    <a:srgbClr val="00B0F0"/>
                  </a:solidFill>
                </a:rPr>
                <a:t>er</a:t>
              </a:r>
              <a:r>
                <a:rPr lang="en-US" sz="1400" b="1" dirty="0" smtClean="0">
                  <a:solidFill>
                    <a:srgbClr val="00B0F0"/>
                  </a:solidFill>
                </a:rPr>
                <a:t>) office</a:t>
              </a:r>
              <a:endParaRPr lang="en-US" sz="1400" dirty="0">
                <a:solidFill>
                  <a:srgbClr val="00B0F0"/>
                </a:solidFill>
              </a:endParaRPr>
            </a:p>
          </p:txBody>
        </p:sp>
        <p:sp>
          <p:nvSpPr>
            <p:cNvPr id="27" name="TextBox 26"/>
            <p:cNvSpPr txBox="1"/>
            <p:nvPr/>
          </p:nvSpPr>
          <p:spPr>
            <a:xfrm>
              <a:off x="5334000" y="3377625"/>
              <a:ext cx="2971800" cy="584775"/>
            </a:xfrm>
            <a:prstGeom prst="rect">
              <a:avLst/>
            </a:prstGeom>
            <a:noFill/>
          </p:spPr>
          <p:txBody>
            <a:bodyPr wrap="square" rtlCol="0">
              <a:spAutoFit/>
            </a:bodyPr>
            <a:lstStyle/>
            <a:p>
              <a:pPr lvl="0"/>
              <a:r>
                <a:rPr lang="en-US" sz="1400" b="1" dirty="0" smtClean="0">
                  <a:solidFill>
                    <a:srgbClr val="00B0F0"/>
                  </a:solidFill>
                </a:rPr>
                <a:t>Green Reporting</a:t>
              </a:r>
            </a:p>
            <a:p>
              <a:endParaRPr lang="en-US" dirty="0"/>
            </a:p>
          </p:txBody>
        </p:sp>
      </p:grpSp>
      <p:pic>
        <p:nvPicPr>
          <p:cNvPr id="5125" name="Picture 5"/>
          <p:cNvPicPr>
            <a:picLocks noChangeAspect="1" noChangeArrowheads="1"/>
          </p:cNvPicPr>
          <p:nvPr/>
        </p:nvPicPr>
        <p:blipFill>
          <a:blip r:embed="rId4" cstate="print"/>
          <a:srcRect/>
          <a:stretch>
            <a:fillRect/>
          </a:stretch>
        </p:blipFill>
        <p:spPr bwMode="auto">
          <a:xfrm rot="20075429">
            <a:off x="914400" y="2133600"/>
            <a:ext cx="3029270" cy="2297524"/>
          </a:xfrm>
          <a:prstGeom prst="rect">
            <a:avLst/>
          </a:prstGeom>
          <a:noFill/>
          <a:ln w="9525">
            <a:solidFill>
              <a:srgbClr val="00B0F0"/>
            </a:solid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rot="21449371">
            <a:off x="1991010" y="3874589"/>
            <a:ext cx="2461384" cy="2248823"/>
          </a:xfrm>
          <a:prstGeom prst="rect">
            <a:avLst/>
          </a:prstGeom>
          <a:noFill/>
          <a:ln w="9525">
            <a:solidFill>
              <a:srgbClr val="00B0F0"/>
            </a:solid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rot="875573">
            <a:off x="3757581" y="4685171"/>
            <a:ext cx="2574701" cy="1728224"/>
          </a:xfrm>
          <a:prstGeom prst="rect">
            <a:avLst/>
          </a:prstGeom>
          <a:noFill/>
          <a:ln w="9525">
            <a:solidFill>
              <a:srgbClr val="00B0F0"/>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86200" y="769203"/>
            <a:ext cx="5029200" cy="830997"/>
          </a:xfrm>
          <a:prstGeom prst="rect">
            <a:avLst/>
          </a:prstGeom>
          <a:noFill/>
        </p:spPr>
        <p:txBody>
          <a:bodyPr wrap="square" rtlCol="0">
            <a:spAutoFit/>
          </a:bodyPr>
          <a:lstStyle/>
          <a:p>
            <a:pPr algn="r"/>
            <a:r>
              <a:rPr lang="en-US" sz="2400" b="1" dirty="0" smtClean="0">
                <a:solidFill>
                  <a:srgbClr val="00B0F0"/>
                </a:solidFill>
              </a:rPr>
              <a:t>You’ll have a dedicated</a:t>
            </a:r>
          </a:p>
          <a:p>
            <a:pPr algn="r"/>
            <a:r>
              <a:rPr lang="en-US" sz="2400" b="1" dirty="0" smtClean="0">
                <a:solidFill>
                  <a:srgbClr val="00B0F0"/>
                </a:solidFill>
              </a:rPr>
              <a:t>GSB Team…</a:t>
            </a:r>
            <a:endParaRPr lang="en-US" sz="2400" b="1" dirty="0">
              <a:solidFill>
                <a:srgbClr val="00B0F0"/>
              </a:solidFill>
            </a:endParaRPr>
          </a:p>
        </p:txBody>
      </p:sp>
      <p:pic>
        <p:nvPicPr>
          <p:cNvPr id="4" name="Picture 3" descr="final_logo_with tag_large usage.jpg"/>
          <p:cNvPicPr>
            <a:picLocks noChangeAspect="1"/>
          </p:cNvPicPr>
          <p:nvPr/>
        </p:nvPicPr>
        <p:blipFill>
          <a:blip r:embed="rId3" cstate="print"/>
          <a:stretch>
            <a:fillRect/>
          </a:stretch>
        </p:blipFill>
        <p:spPr>
          <a:xfrm>
            <a:off x="609600" y="304800"/>
            <a:ext cx="1755468" cy="1187335"/>
          </a:xfrm>
          <a:prstGeom prst="rect">
            <a:avLst/>
          </a:prstGeom>
        </p:spPr>
      </p:pic>
      <p:sp>
        <p:nvSpPr>
          <p:cNvPr id="11" name="TextBox 10"/>
          <p:cNvSpPr txBox="1"/>
          <p:nvPr/>
        </p:nvSpPr>
        <p:spPr>
          <a:xfrm>
            <a:off x="5029200" y="3591343"/>
            <a:ext cx="3733800" cy="2431435"/>
          </a:xfrm>
          <a:prstGeom prst="rect">
            <a:avLst/>
          </a:prstGeom>
          <a:noFill/>
        </p:spPr>
        <p:txBody>
          <a:bodyPr wrap="square" rtlCol="0">
            <a:spAutoFit/>
          </a:bodyPr>
          <a:lstStyle/>
          <a:p>
            <a:r>
              <a:rPr lang="en-US" sz="1000" b="1" dirty="0" smtClean="0">
                <a:solidFill>
                  <a:srgbClr val="00B0F0"/>
                </a:solidFill>
              </a:rPr>
              <a:t>Community Cultivator aka. Senior Account Manager - Public Sector</a:t>
            </a:r>
          </a:p>
          <a:p>
            <a:r>
              <a:rPr lang="en-US" sz="1000" b="1" dirty="0" smtClean="0"/>
              <a:t>Louis Schuster  	Mobile: 510-292-9633</a:t>
            </a:r>
          </a:p>
          <a:p>
            <a:endParaRPr lang="en-US" sz="1000" dirty="0"/>
          </a:p>
          <a:p>
            <a:r>
              <a:rPr lang="en-US" sz="1000" b="1" dirty="0" smtClean="0">
                <a:solidFill>
                  <a:srgbClr val="00B0F0"/>
                </a:solidFill>
              </a:rPr>
              <a:t>Customer Concierge aka. Inside Account Manager:</a:t>
            </a:r>
          </a:p>
          <a:p>
            <a:r>
              <a:rPr lang="en-US" sz="1000" b="1" dirty="0" smtClean="0"/>
              <a:t>Jerred Hurst	Office: 510-635-5500 Ext. 2015</a:t>
            </a:r>
          </a:p>
          <a:p>
            <a:endParaRPr lang="en-US" sz="1000" dirty="0"/>
          </a:p>
          <a:p>
            <a:r>
              <a:rPr lang="en-US" sz="1000" b="1" dirty="0" smtClean="0">
                <a:solidFill>
                  <a:srgbClr val="00B0F0"/>
                </a:solidFill>
              </a:rPr>
              <a:t>Load &amp; Spirit Lifter aka. Delivery Driver:</a:t>
            </a:r>
          </a:p>
          <a:p>
            <a:r>
              <a:rPr lang="en-US" sz="1000" b="1" dirty="0" smtClean="0"/>
              <a:t>John  Armstrong</a:t>
            </a:r>
          </a:p>
          <a:p>
            <a:endParaRPr lang="en-US" sz="1000" b="1" dirty="0"/>
          </a:p>
          <a:p>
            <a:r>
              <a:rPr lang="en-US" sz="1000" b="1" dirty="0" smtClean="0">
                <a:solidFill>
                  <a:srgbClr val="00B0F0"/>
                </a:solidFill>
              </a:rPr>
              <a:t>Fun &amp; Fund Raiser aka. Accounts Receivable</a:t>
            </a:r>
          </a:p>
          <a:p>
            <a:r>
              <a:rPr lang="en-US" sz="1000" b="1" dirty="0" smtClean="0"/>
              <a:t>Verna Carter</a:t>
            </a:r>
            <a:r>
              <a:rPr lang="en-US" sz="1000" b="1" dirty="0" smtClean="0">
                <a:solidFill>
                  <a:srgbClr val="00B0F0"/>
                </a:solidFill>
              </a:rPr>
              <a:t>        </a:t>
            </a:r>
            <a:r>
              <a:rPr lang="en-US" sz="1000" b="1" dirty="0" smtClean="0"/>
              <a:t>Office: 510-635-5500 Ext. 2321 </a:t>
            </a:r>
          </a:p>
          <a:p>
            <a:endParaRPr lang="en-US" sz="1000" b="1" dirty="0" smtClean="0"/>
          </a:p>
          <a:p>
            <a:endParaRPr lang="en-US" sz="1000" b="1" dirty="0" smtClean="0"/>
          </a:p>
          <a:p>
            <a:pPr algn="just"/>
            <a:endParaRPr lang="en-US" sz="1100" dirty="0" smtClean="0"/>
          </a:p>
          <a:p>
            <a:pPr algn="just"/>
            <a:endParaRPr lang="en-US" sz="1100" dirty="0" smtClean="0"/>
          </a:p>
        </p:txBody>
      </p:sp>
      <p:sp>
        <p:nvSpPr>
          <p:cNvPr id="8" name="TextBox 7"/>
          <p:cNvSpPr txBox="1"/>
          <p:nvPr/>
        </p:nvSpPr>
        <p:spPr>
          <a:xfrm>
            <a:off x="4876800" y="1828800"/>
            <a:ext cx="3886200" cy="1615827"/>
          </a:xfrm>
          <a:prstGeom prst="rect">
            <a:avLst/>
          </a:prstGeom>
          <a:noFill/>
        </p:spPr>
        <p:txBody>
          <a:bodyPr wrap="square" rtlCol="0">
            <a:spAutoFit/>
          </a:bodyPr>
          <a:lstStyle/>
          <a:p>
            <a:pPr algn="just"/>
            <a:r>
              <a:rPr lang="en-US" sz="1100" dirty="0" smtClean="0"/>
              <a:t>With a team member on the outside, inside and behind the wheel, we partner with you to simplify the purchasing process.</a:t>
            </a:r>
          </a:p>
          <a:p>
            <a:pPr algn="just"/>
            <a:endParaRPr lang="en-US" sz="1100" dirty="0"/>
          </a:p>
          <a:p>
            <a:pPr algn="just"/>
            <a:r>
              <a:rPr lang="en-US" sz="1100" dirty="0" smtClean="0"/>
              <a:t>We promise to make buying office supplies easy, to provide an unmatched customer experience, to offer competitive pricing, and to give our profits back to the community.</a:t>
            </a:r>
          </a:p>
          <a:p>
            <a:pPr algn="just"/>
            <a:endParaRPr lang="en-US" sz="1100" dirty="0"/>
          </a:p>
          <a:p>
            <a:pPr algn="just"/>
            <a:r>
              <a:rPr lang="en-US" sz="1100" dirty="0" smtClean="0"/>
              <a:t>If we are not delivering on that promise at any time, we promise to make it right.</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307" y="2232958"/>
            <a:ext cx="4126493" cy="242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4953000"/>
            <a:ext cx="4267200" cy="1200329"/>
          </a:xfrm>
          <a:prstGeom prst="rect">
            <a:avLst/>
          </a:prstGeom>
          <a:noFill/>
        </p:spPr>
        <p:txBody>
          <a:bodyPr wrap="square" rtlCol="0">
            <a:spAutoFit/>
          </a:bodyPr>
          <a:lstStyle/>
          <a:p>
            <a:pPr algn="just"/>
            <a:r>
              <a:rPr lang="en-US" sz="1200" b="1" dirty="0" smtClean="0"/>
              <a:t>We are offering Alameda County contract #900962 9934 to all </a:t>
            </a:r>
            <a:endParaRPr lang="en-US" sz="1200" b="1" dirty="0"/>
          </a:p>
          <a:p>
            <a:pPr algn="just"/>
            <a:r>
              <a:rPr lang="en-US" sz="1200" b="1" dirty="0" smtClean="0"/>
              <a:t>Public agencies in Alameda County. As the paper provider to many of Northern California’s largest public institutions for going on two decades, we’re thrilled to be able to provide high quality Boise &amp; Georgia Pacific recycled paper at some of the best pricing we’ve ever seen! Call or email Louis to get started.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29000" y="540603"/>
            <a:ext cx="5334000" cy="830997"/>
          </a:xfrm>
          <a:prstGeom prst="rect">
            <a:avLst/>
          </a:prstGeom>
          <a:noFill/>
        </p:spPr>
        <p:txBody>
          <a:bodyPr wrap="square" rtlCol="0">
            <a:spAutoFit/>
          </a:bodyPr>
          <a:lstStyle/>
          <a:p>
            <a:pPr algn="r"/>
            <a:r>
              <a:rPr lang="en-US" sz="2400" b="1" dirty="0" smtClean="0">
                <a:solidFill>
                  <a:srgbClr val="00B0F0"/>
                </a:solidFill>
              </a:rPr>
              <a:t>Using the power of business to    		         support community needs...</a:t>
            </a:r>
            <a:endParaRPr lang="en-US" sz="2400" b="1" dirty="0">
              <a:solidFill>
                <a:srgbClr val="00B0F0"/>
              </a:solidFill>
            </a:endParaRPr>
          </a:p>
        </p:txBody>
      </p:sp>
      <p:pic>
        <p:nvPicPr>
          <p:cNvPr id="4" name="Picture 3" descr="final_logo_with tag_large usage.jpg"/>
          <p:cNvPicPr>
            <a:picLocks noChangeAspect="1"/>
          </p:cNvPicPr>
          <p:nvPr/>
        </p:nvPicPr>
        <p:blipFill>
          <a:blip r:embed="rId3" cstate="print"/>
          <a:stretch>
            <a:fillRect/>
          </a:stretch>
        </p:blipFill>
        <p:spPr>
          <a:xfrm>
            <a:off x="609600" y="304800"/>
            <a:ext cx="1755468" cy="1187335"/>
          </a:xfrm>
          <a:prstGeom prst="rect">
            <a:avLst/>
          </a:prstGeom>
        </p:spPr>
      </p:pic>
      <p:sp>
        <p:nvSpPr>
          <p:cNvPr id="17" name="TextBox 16"/>
          <p:cNvSpPr txBox="1"/>
          <p:nvPr/>
        </p:nvSpPr>
        <p:spPr>
          <a:xfrm>
            <a:off x="2286000" y="1597223"/>
            <a:ext cx="2971800" cy="276999"/>
          </a:xfrm>
          <a:prstGeom prst="rect">
            <a:avLst/>
          </a:prstGeom>
          <a:noFill/>
        </p:spPr>
        <p:txBody>
          <a:bodyPr wrap="square" rtlCol="0">
            <a:spAutoFit/>
          </a:bodyPr>
          <a:lstStyle/>
          <a:p>
            <a:r>
              <a:rPr lang="en-US" sz="1200" b="1" dirty="0" smtClean="0"/>
              <a:t>Our 2012 Grant Recipients</a:t>
            </a:r>
            <a:endParaRPr lang="en-US" sz="1200" b="1" dirty="0"/>
          </a:p>
        </p:txBody>
      </p:sp>
      <p:grpSp>
        <p:nvGrpSpPr>
          <p:cNvPr id="22" name="Group 21"/>
          <p:cNvGrpSpPr/>
          <p:nvPr/>
        </p:nvGrpSpPr>
        <p:grpSpPr>
          <a:xfrm>
            <a:off x="2209800" y="1828800"/>
            <a:ext cx="6451655" cy="4724400"/>
            <a:chOff x="533400" y="1905000"/>
            <a:chExt cx="6451655" cy="4724400"/>
          </a:xfrm>
        </p:grpSpPr>
        <p:pic>
          <p:nvPicPr>
            <p:cNvPr id="4101" name="Picture 5"/>
            <p:cNvPicPr>
              <a:picLocks noChangeAspect="1" noChangeArrowheads="1"/>
            </p:cNvPicPr>
            <p:nvPr/>
          </p:nvPicPr>
          <p:blipFill>
            <a:blip r:embed="rId4" cstate="print"/>
            <a:srcRect/>
            <a:stretch>
              <a:fillRect/>
            </a:stretch>
          </p:blipFill>
          <p:spPr bwMode="auto">
            <a:xfrm>
              <a:off x="533400" y="1905000"/>
              <a:ext cx="2242268" cy="2257839"/>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673873" y="4099063"/>
              <a:ext cx="1993127" cy="2530337"/>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2819400" y="1981200"/>
              <a:ext cx="2039841" cy="2421338"/>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4953000" y="1981200"/>
              <a:ext cx="2032055" cy="3581400"/>
            </a:xfrm>
            <a:prstGeom prst="rect">
              <a:avLst/>
            </a:prstGeom>
            <a:noFill/>
            <a:ln w="9525">
              <a:noFill/>
              <a:miter lim="800000"/>
              <a:headEnd/>
              <a:tailEnd/>
            </a:ln>
          </p:spPr>
        </p:pic>
      </p:grpSp>
      <p:sp>
        <p:nvSpPr>
          <p:cNvPr id="24" name="Rectangle 23"/>
          <p:cNvSpPr/>
          <p:nvPr/>
        </p:nvSpPr>
        <p:spPr>
          <a:xfrm>
            <a:off x="1828800" y="3810000"/>
            <a:ext cx="381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419600" y="4343400"/>
            <a:ext cx="1828800" cy="2239080"/>
            <a:chOff x="4419600" y="4343400"/>
            <a:chExt cx="1828800" cy="2239080"/>
          </a:xfrm>
        </p:grpSpPr>
        <p:pic>
          <p:nvPicPr>
            <p:cNvPr id="4105" name="Picture 9"/>
            <p:cNvPicPr>
              <a:picLocks noChangeAspect="1" noChangeArrowheads="1"/>
            </p:cNvPicPr>
            <p:nvPr/>
          </p:nvPicPr>
          <p:blipFill>
            <a:blip r:embed="rId8" cstate="print"/>
            <a:srcRect/>
            <a:stretch>
              <a:fillRect/>
            </a:stretch>
          </p:blipFill>
          <p:spPr bwMode="auto">
            <a:xfrm>
              <a:off x="4419600" y="4343400"/>
              <a:ext cx="1828800" cy="2239080"/>
            </a:xfrm>
            <a:prstGeom prst="rect">
              <a:avLst/>
            </a:prstGeom>
            <a:noFill/>
            <a:ln w="9525">
              <a:noFill/>
              <a:miter lim="800000"/>
              <a:headEnd/>
              <a:tailEnd/>
            </a:ln>
          </p:spPr>
        </p:pic>
        <p:sp>
          <p:nvSpPr>
            <p:cNvPr id="25" name="Rectangle 24"/>
            <p:cNvSpPr/>
            <p:nvPr/>
          </p:nvSpPr>
          <p:spPr>
            <a:xfrm>
              <a:off x="5943600" y="4343400"/>
              <a:ext cx="304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6" name="Picture 10"/>
          <p:cNvPicPr>
            <a:picLocks noChangeAspect="1" noChangeArrowheads="1"/>
          </p:cNvPicPr>
          <p:nvPr/>
        </p:nvPicPr>
        <p:blipFill>
          <a:blip r:embed="rId9" cstate="print"/>
          <a:srcRect/>
          <a:stretch>
            <a:fillRect/>
          </a:stretch>
        </p:blipFill>
        <p:spPr bwMode="auto">
          <a:xfrm>
            <a:off x="533400" y="2286000"/>
            <a:ext cx="1600200" cy="35394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2332</TotalTime>
  <Words>488</Words>
  <Application>Microsoft Office PowerPoint</Application>
  <PresentationFormat>On-screen Show (4:3)</PresentationFormat>
  <Paragraphs>45</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Susanna Navarro</dc:creator>
  <cp:lastModifiedBy>Cook, Karen  GSA - Technical Services Department</cp:lastModifiedBy>
  <cp:revision>224</cp:revision>
  <dcterms:created xsi:type="dcterms:W3CDTF">2013-09-30T20:04:47Z</dcterms:created>
  <dcterms:modified xsi:type="dcterms:W3CDTF">2014-06-03T19:56:23Z</dcterms:modified>
</cp:coreProperties>
</file>